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73" r:id="rId4"/>
    <p:sldId id="266" r:id="rId5"/>
    <p:sldId id="267" r:id="rId6"/>
    <p:sldId id="268" r:id="rId7"/>
    <p:sldId id="259" r:id="rId8"/>
    <p:sldId id="261" r:id="rId9"/>
    <p:sldId id="262" r:id="rId10"/>
    <p:sldId id="263" r:id="rId11"/>
    <p:sldId id="264" r:id="rId12"/>
    <p:sldId id="269" r:id="rId13"/>
    <p:sldId id="272" r:id="rId14"/>
  </p:sldIdLst>
  <p:sldSz cx="18288000" cy="10287000"/>
  <p:notesSz cx="6858000" cy="9144000"/>
  <p:embeddedFontLst>
    <p:embeddedFont>
      <p:font typeface="Montserrat" panose="00000500000000000000" pitchFamily="2" charset="0"/>
      <p:regular r:id="rId16"/>
      <p:bold r:id="rId17"/>
      <p:italic r:id="rId18"/>
      <p:boldItalic r:id="rId19"/>
    </p:embeddedFont>
    <p:embeddedFont>
      <p:font typeface="Montserrat Bold" panose="00000800000000000000" charset="0"/>
      <p:regular r:id="rId20"/>
      <p:bold r:id="rId21"/>
    </p:embeddedFont>
    <p:embeddedFont>
      <p:font typeface="Montserrat Heavy" panose="020B0604020202020204" charset="0"/>
      <p:regular r:id="rId22"/>
    </p:embeddedFont>
    <p:embeddedFont>
      <p:font typeface="Montserrat Medium" panose="00000600000000000000" pitchFamily="2" charset="0"/>
      <p:regular r:id="rId23"/>
      <p: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F4C536-7F6F-B2B9-0EED-A85B765A6466}" name="Tom Diehl" initials="TD" userId="S::Tom.Diehl@berrydunn.com::6894bd8a-7836-4b4c-ba4d-87ff2927d0e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30D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F3B41-4A74-45E0-85FC-646F8291FE78}" v="11" dt="2024-08-21T16:16:53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2" autoAdjust="0"/>
  </p:normalViewPr>
  <p:slideViewPr>
    <p:cSldViewPr snapToGrid="0">
      <p:cViewPr varScale="1">
        <p:scale>
          <a:sx n="116" d="100"/>
          <a:sy n="116" d="100"/>
        </p:scale>
        <p:origin x="22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Relationship Id="rId35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Paradis" userId="6ba2791c-dbe0-4217-8b84-911791934feb" providerId="ADAL" clId="{9A4638FE-77EB-4D99-8199-6E2E66458D00}"/>
    <pc:docChg chg="delSld modSld">
      <pc:chgData name="Lisa Paradis" userId="6ba2791c-dbe0-4217-8b84-911791934feb" providerId="ADAL" clId="{9A4638FE-77EB-4D99-8199-6E2E66458D00}" dt="2024-08-21T18:30:27.200" v="8" actId="20577"/>
      <pc:docMkLst>
        <pc:docMk/>
      </pc:docMkLst>
      <pc:sldChg chg="del">
        <pc:chgData name="Lisa Paradis" userId="6ba2791c-dbe0-4217-8b84-911791934feb" providerId="ADAL" clId="{9A4638FE-77EB-4D99-8199-6E2E66458D00}" dt="2024-08-21T18:29:19.780" v="0" actId="47"/>
        <pc:sldMkLst>
          <pc:docMk/>
          <pc:sldMk cId="0" sldId="260"/>
        </pc:sldMkLst>
      </pc:sldChg>
      <pc:sldChg chg="modSp mod modNotesTx">
        <pc:chgData name="Lisa Paradis" userId="6ba2791c-dbe0-4217-8b84-911791934feb" providerId="ADAL" clId="{9A4638FE-77EB-4D99-8199-6E2E66458D00}" dt="2024-08-21T18:30:27.200" v="8" actId="20577"/>
        <pc:sldMkLst>
          <pc:docMk/>
          <pc:sldMk cId="0" sldId="264"/>
        </pc:sldMkLst>
        <pc:spChg chg="mod">
          <ac:chgData name="Lisa Paradis" userId="6ba2791c-dbe0-4217-8b84-911791934feb" providerId="ADAL" clId="{9A4638FE-77EB-4D99-8199-6E2E66458D00}" dt="2024-08-21T18:30:27.200" v="8" actId="20577"/>
          <ac:spMkLst>
            <pc:docMk/>
            <pc:sldMk cId="0" sldId="264"/>
            <ac:spMk id="13" creationId="{F6EBA51D-11AC-6326-C629-7B354808E6CC}"/>
          </ac:spMkLst>
        </pc:spChg>
      </pc:sldChg>
      <pc:sldChg chg="modSp mod">
        <pc:chgData name="Lisa Paradis" userId="6ba2791c-dbe0-4217-8b84-911791934feb" providerId="ADAL" clId="{9A4638FE-77EB-4D99-8199-6E2E66458D00}" dt="2024-08-21T18:29:30.340" v="4" actId="20577"/>
        <pc:sldMkLst>
          <pc:docMk/>
          <pc:sldMk cId="1315069958" sldId="272"/>
        </pc:sldMkLst>
        <pc:spChg chg="mod">
          <ac:chgData name="Lisa Paradis" userId="6ba2791c-dbe0-4217-8b84-911791934feb" providerId="ADAL" clId="{9A4638FE-77EB-4D99-8199-6E2E66458D00}" dt="2024-08-21T18:29:30.340" v="4" actId="20577"/>
          <ac:spMkLst>
            <pc:docMk/>
            <pc:sldMk cId="1315069958" sldId="272"/>
            <ac:spMk id="13" creationId="{90FCDD1C-FED0-B81B-1900-1C6B5903FC3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452C9-F897-40C0-A448-51A286AE0607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80EA2-7E48-46FD-B25E-0D87C3DB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3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980EA2-7E48-46FD-B25E-0D87C3DBEA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30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80B52-2299-4D29-BB6F-1CE23605E069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B906F-FF19-49EF-B252-69BB56AEE27A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6B6F-FF7C-4A1B-9BD3-1F7C9A4E07B1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B7195-AA63-4A95-AC2B-01AD5F521BC3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1C7E4-8246-42F2-8DD2-197E59CEAA66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E3C7-C343-41F4-9E4F-AF96D60B7536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C06D-20BA-4BA9-BF4A-208BC7F00F42}" type="datetime1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B300-C131-4350-AF3C-662ADDC48513}" type="datetime1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8CE8B-B335-4A50-A3C3-4D140FADC6AC}" type="datetime1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D19D-94B5-4114-AB2F-7352FBACEC94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3F63-1EBF-41D2-A436-A391445FF802}" type="datetime1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E22D-A6BB-4270-A2F3-7D0615A523E7}" type="datetime1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2BA0212-7E1C-91EC-93A6-2273A9CAC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0" y="-24846"/>
            <a:ext cx="6780662" cy="37776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655A5F5-F387-16B3-9DEA-CFF793025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1781" y="-8114"/>
            <a:ext cx="7251241" cy="37676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645121" y="6371333"/>
            <a:ext cx="7261840" cy="565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6"/>
              </a:lnSpc>
            </a:pPr>
            <a:r>
              <a:rPr lang="en-US" sz="329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BALDRIDGE REGIONAL PARK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645121" y="5993606"/>
            <a:ext cx="5737788" cy="27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1"/>
              </a:lnSpc>
            </a:pPr>
            <a:endParaRPr/>
          </a:p>
        </p:txBody>
      </p:sp>
      <p:sp>
        <p:nvSpPr>
          <p:cNvPr id="11" name="TextBox 11"/>
          <p:cNvSpPr txBox="1"/>
          <p:nvPr/>
        </p:nvSpPr>
        <p:spPr>
          <a:xfrm>
            <a:off x="5070244" y="5622138"/>
            <a:ext cx="8372198" cy="144412"/>
          </a:xfrm>
          <a:prstGeom prst="rect">
            <a:avLst/>
          </a:prstGeom>
        </p:spPr>
        <p:txBody>
          <a:bodyPr lIns="51955" tIns="51955" rIns="51955" bIns="51955" rtlCol="0" anchor="ctr"/>
          <a:lstStyle/>
          <a:p>
            <a:pPr algn="ctr">
              <a:lnSpc>
                <a:spcPts val="1455"/>
              </a:lnSpc>
            </a:pPr>
            <a:endParaRPr/>
          </a:p>
        </p:txBody>
      </p:sp>
      <p:grpSp>
        <p:nvGrpSpPr>
          <p:cNvPr id="12" name="Group 12"/>
          <p:cNvGrpSpPr/>
          <p:nvPr/>
        </p:nvGrpSpPr>
        <p:grpSpPr>
          <a:xfrm>
            <a:off x="-19878" y="3707721"/>
            <a:ext cx="18307878" cy="3932437"/>
            <a:chOff x="0" y="-19050"/>
            <a:chExt cx="2818698" cy="10227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818698" cy="1003676"/>
            </a:xfrm>
            <a:custGeom>
              <a:avLst/>
              <a:gdLst/>
              <a:ahLst/>
              <a:cxnLst/>
              <a:rect l="l" t="t" r="r" b="b"/>
              <a:pathLst>
                <a:path w="2818698" h="1003676">
                  <a:moveTo>
                    <a:pt x="0" y="0"/>
                  </a:moveTo>
                  <a:lnTo>
                    <a:pt x="2818698" y="0"/>
                  </a:lnTo>
                  <a:lnTo>
                    <a:pt x="2818698" y="1003676"/>
                  </a:lnTo>
                  <a:lnTo>
                    <a:pt x="0" y="1003676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2818697" cy="1022726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864919" y="8406941"/>
            <a:ext cx="2438964" cy="1080247"/>
          </a:xfrm>
          <a:custGeom>
            <a:avLst/>
            <a:gdLst/>
            <a:ahLst/>
            <a:cxnLst/>
            <a:rect l="l" t="t" r="r" b="b"/>
            <a:pathLst>
              <a:path w="1764462" h="735979">
                <a:moveTo>
                  <a:pt x="0" y="0"/>
                </a:moveTo>
                <a:lnTo>
                  <a:pt x="1764462" y="0"/>
                </a:lnTo>
                <a:lnTo>
                  <a:pt x="1764462" y="735979"/>
                </a:lnTo>
                <a:lnTo>
                  <a:pt x="0" y="7359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984117" y="8406942"/>
            <a:ext cx="9744096" cy="1080246"/>
          </a:xfrm>
          <a:custGeom>
            <a:avLst/>
            <a:gdLst/>
            <a:ahLst/>
            <a:cxnLst/>
            <a:rect l="l" t="t" r="r" b="b"/>
            <a:pathLst>
              <a:path w="4542748" h="500221">
                <a:moveTo>
                  <a:pt x="0" y="0"/>
                </a:moveTo>
                <a:lnTo>
                  <a:pt x="4542748" y="0"/>
                </a:lnTo>
                <a:lnTo>
                  <a:pt x="4542748" y="500221"/>
                </a:lnTo>
                <a:lnTo>
                  <a:pt x="0" y="500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899195" y="5202730"/>
            <a:ext cx="9498588" cy="495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09"/>
              </a:lnSpc>
            </a:pPr>
            <a:r>
              <a:rPr lang="en-US" sz="4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COLLEGE STATION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38356" y="5342748"/>
            <a:ext cx="7362446" cy="347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25"/>
              </a:lnSpc>
            </a:pPr>
            <a:r>
              <a:rPr lang="en-US" sz="4000">
                <a:solidFill>
                  <a:srgbClr val="A5D2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PHASE 1 FINDINGS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983444" y="5732862"/>
            <a:ext cx="4522506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25"/>
              </a:lnSpc>
            </a:pPr>
            <a:r>
              <a:rPr lang="en-US" sz="2000">
                <a:solidFill>
                  <a:srgbClr val="FAF9F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August 22, 2024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99195" y="5993606"/>
            <a:ext cx="6544775" cy="332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88"/>
              </a:lnSpc>
            </a:pPr>
            <a:r>
              <a:rPr lang="en-US" sz="3200">
                <a:solidFill>
                  <a:srgbClr val="FE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RECREATION CENTER STUDY</a:t>
            </a:r>
          </a:p>
        </p:txBody>
      </p:sp>
      <p:grpSp>
        <p:nvGrpSpPr>
          <p:cNvPr id="40" name="Group 12">
            <a:extLst>
              <a:ext uri="{FF2B5EF4-FFF2-40B4-BE49-F238E27FC236}">
                <a16:creationId xmlns:a16="http://schemas.microsoft.com/office/drawing/2014/main" id="{DBF91B8B-3886-87CA-48C1-2B592A97B54A}"/>
              </a:ext>
            </a:extLst>
          </p:cNvPr>
          <p:cNvGrpSpPr/>
          <p:nvPr/>
        </p:nvGrpSpPr>
        <p:grpSpPr>
          <a:xfrm>
            <a:off x="-45046" y="3657464"/>
            <a:ext cx="18307878" cy="131701"/>
            <a:chOff x="0" y="-19050"/>
            <a:chExt cx="2818698" cy="1022726"/>
          </a:xfrm>
          <a:solidFill>
            <a:schemeClr val="bg1">
              <a:lumMod val="75000"/>
            </a:schemeClr>
          </a:solidFill>
        </p:grpSpPr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C4FDDBBA-58D5-B924-CC65-482D6E10BE00}"/>
                </a:ext>
              </a:extLst>
            </p:cNvPr>
            <p:cNvSpPr/>
            <p:nvPr/>
          </p:nvSpPr>
          <p:spPr>
            <a:xfrm>
              <a:off x="0" y="0"/>
              <a:ext cx="2818698" cy="1003676"/>
            </a:xfrm>
            <a:custGeom>
              <a:avLst/>
              <a:gdLst/>
              <a:ahLst/>
              <a:cxnLst/>
              <a:rect l="l" t="t" r="r" b="b"/>
              <a:pathLst>
                <a:path w="2818698" h="1003676">
                  <a:moveTo>
                    <a:pt x="0" y="0"/>
                  </a:moveTo>
                  <a:lnTo>
                    <a:pt x="2818698" y="0"/>
                  </a:lnTo>
                  <a:lnTo>
                    <a:pt x="2818698" y="1003676"/>
                  </a:lnTo>
                  <a:lnTo>
                    <a:pt x="0" y="1003676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6C26C8BF-D1AA-9505-D1D5-5CD226DC2031}"/>
                </a:ext>
              </a:extLst>
            </p:cNvPr>
            <p:cNvSpPr txBox="1"/>
            <p:nvPr/>
          </p:nvSpPr>
          <p:spPr>
            <a:xfrm>
              <a:off x="0" y="-19050"/>
              <a:ext cx="2818697" cy="1022726"/>
            </a:xfrm>
            <a:prstGeom prst="rect">
              <a:avLst/>
            </a:prstGeom>
            <a:grpFill/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D820-AD30-8572-AAC2-FBAF0AB8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464DEA-2C1F-4FC4-25BE-EF1CDCEE47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6" t="29046" r="-4026" b="24716"/>
          <a:stretch/>
        </p:blipFill>
        <p:spPr>
          <a:xfrm>
            <a:off x="6306084" y="-38651"/>
            <a:ext cx="5076825" cy="3709521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-19884" y="-15029"/>
            <a:ext cx="19171246" cy="5925381"/>
            <a:chOff x="-85038" y="-516596"/>
            <a:chExt cx="2904775" cy="2421359"/>
          </a:xfrm>
        </p:grpSpPr>
        <p:sp>
          <p:nvSpPr>
            <p:cNvPr id="23" name="Freeform 23"/>
            <p:cNvSpPr/>
            <p:nvPr/>
          </p:nvSpPr>
          <p:spPr>
            <a:xfrm>
              <a:off x="-85038" y="-516596"/>
              <a:ext cx="2781960" cy="1724987"/>
            </a:xfrm>
            <a:custGeom>
              <a:avLst/>
              <a:gdLst/>
              <a:ahLst/>
              <a:cxnLst/>
              <a:rect l="l" t="t" r="r" b="b"/>
              <a:pathLst>
                <a:path w="2819737" h="1904763">
                  <a:moveTo>
                    <a:pt x="0" y="0"/>
                  </a:moveTo>
                  <a:lnTo>
                    <a:pt x="2819737" y="0"/>
                  </a:lnTo>
                  <a:lnTo>
                    <a:pt x="2819737" y="1904763"/>
                  </a:lnTo>
                  <a:lnTo>
                    <a:pt x="0" y="1904763"/>
                  </a:lnTo>
                  <a:close/>
                </a:path>
              </a:pathLst>
            </a:custGeom>
            <a:solidFill>
              <a:srgbClr val="223E92">
                <a:alpha val="2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2819737" cy="192381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73662" y="551353"/>
            <a:ext cx="6696403" cy="1152899"/>
            <a:chOff x="0" y="0"/>
            <a:chExt cx="970013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0013" cy="167004"/>
            </a:xfrm>
            <a:custGeom>
              <a:avLst/>
              <a:gdLst/>
              <a:ahLst/>
              <a:cxnLst/>
              <a:rect l="l" t="t" r="r" b="b"/>
              <a:pathLst>
                <a:path w="970013" h="167004">
                  <a:moveTo>
                    <a:pt x="0" y="0"/>
                  </a:moveTo>
                  <a:lnTo>
                    <a:pt x="970013" y="0"/>
                  </a:lnTo>
                  <a:lnTo>
                    <a:pt x="970013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970013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2057400" y="4420009"/>
            <a:ext cx="12958763" cy="5087774"/>
          </a:xfrm>
          <a:custGeom>
            <a:avLst/>
            <a:gdLst/>
            <a:ahLst/>
            <a:cxnLst/>
            <a:rect l="l" t="t" r="r" b="b"/>
            <a:pathLst>
              <a:path w="13241743" h="5690554">
                <a:moveTo>
                  <a:pt x="0" y="0"/>
                </a:moveTo>
                <a:lnTo>
                  <a:pt x="13241743" y="0"/>
                </a:lnTo>
                <a:lnTo>
                  <a:pt x="13241743" y="5690554"/>
                </a:lnTo>
                <a:lnTo>
                  <a:pt x="0" y="56905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61093" y="873423"/>
            <a:ext cx="5761648" cy="584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422"/>
              </a:lnSpc>
              <a:spcBef>
                <a:spcPct val="0"/>
              </a:spcBef>
            </a:pPr>
            <a:r>
              <a:rPr lang="en-US" sz="4378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Visitation Data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3912" y="1913273"/>
            <a:ext cx="15940854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157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There is significant use of facilities at the University year-round, with typical school year peaks and valleys. </a:t>
            </a:r>
          </a:p>
          <a:p>
            <a:pPr marL="457200" indent="-457200" algn="l">
              <a:lnSpc>
                <a:spcPts val="3157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Other multi-service facilities in the area show a more consistent level of visitation and demonstrate a significantly lower average visitation.  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F9AA94FB-5C4F-2F12-DA02-218B0C90371D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10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D663E-8C36-3817-90FA-4B09AEA52FE4}"/>
              </a:ext>
            </a:extLst>
          </p:cNvPr>
          <p:cNvSpPr txBox="1"/>
          <p:nvPr/>
        </p:nvSpPr>
        <p:spPr>
          <a:xfrm>
            <a:off x="16609158" y="867663"/>
            <a:ext cx="53412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40166-172C-2BB5-4DA8-052D60A79B55}"/>
              </a:ext>
            </a:extLst>
          </p:cNvPr>
          <p:cNvSpPr txBox="1"/>
          <p:nvPr/>
        </p:nvSpPr>
        <p:spPr>
          <a:xfrm>
            <a:off x="661093" y="9402927"/>
            <a:ext cx="9401174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287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Market Analysis Report, Page 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26274" y="144909"/>
            <a:ext cx="7352295" cy="1180955"/>
            <a:chOff x="0" y="0"/>
            <a:chExt cx="1039721" cy="1670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9721" cy="167004"/>
            </a:xfrm>
            <a:custGeom>
              <a:avLst/>
              <a:gdLst/>
              <a:ahLst/>
              <a:cxnLst/>
              <a:rect l="l" t="t" r="r" b="b"/>
              <a:pathLst>
                <a:path w="1039721" h="167004">
                  <a:moveTo>
                    <a:pt x="0" y="0"/>
                  </a:moveTo>
                  <a:lnTo>
                    <a:pt x="1039721" y="0"/>
                  </a:lnTo>
                  <a:lnTo>
                    <a:pt x="1039721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039721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56354" y="394590"/>
            <a:ext cx="7586409" cy="54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30"/>
              </a:lnSpc>
              <a:spcBef>
                <a:spcPct val="0"/>
              </a:spcBef>
            </a:pPr>
            <a:r>
              <a:rPr lang="en-US" sz="3200" dirty="0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Travel Distance </a:t>
            </a:r>
          </a:p>
        </p:txBody>
      </p:sp>
      <p:sp>
        <p:nvSpPr>
          <p:cNvPr id="15" name="Slide Number Placeholder 15">
            <a:extLst>
              <a:ext uri="{FF2B5EF4-FFF2-40B4-BE49-F238E27FC236}">
                <a16:creationId xmlns:a16="http://schemas.microsoft.com/office/drawing/2014/main" id="{40D1FCB8-9DA9-436F-0824-7DC32B738152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11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1EBDD4-D9C7-7858-7268-E9C95F4B08B3}"/>
              </a:ext>
            </a:extLst>
          </p:cNvPr>
          <p:cNvSpPr txBox="1"/>
          <p:nvPr/>
        </p:nvSpPr>
        <p:spPr>
          <a:xfrm>
            <a:off x="16609158" y="867663"/>
            <a:ext cx="53412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7FAF9-9D9E-D0A5-4714-3E8F7AB579AB}"/>
              </a:ext>
            </a:extLst>
          </p:cNvPr>
          <p:cNvSpPr txBox="1"/>
          <p:nvPr/>
        </p:nvSpPr>
        <p:spPr>
          <a:xfrm>
            <a:off x="457199" y="9234088"/>
            <a:ext cx="9401174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287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Market Analysis Report, Page 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EBA51D-11AC-6326-C629-7B354808E6CC}"/>
              </a:ext>
            </a:extLst>
          </p:cNvPr>
          <p:cNvSpPr txBox="1"/>
          <p:nvPr/>
        </p:nvSpPr>
        <p:spPr>
          <a:xfrm>
            <a:off x="591156" y="1938211"/>
            <a:ext cx="8552844" cy="4487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lvl="1" indent="-457200">
              <a:lnSpc>
                <a:spcPts val="3157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1">
              <a:lnSpc>
                <a:spcPts val="3157"/>
              </a:lnSpc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This can </a:t>
            </a:r>
            <a:r>
              <a:rPr lang="en-US" sz="280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help understand </a:t>
            </a: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the target market for consideration of new facility in Phase 2 site selection. </a:t>
            </a:r>
          </a:p>
          <a:p>
            <a:pPr lvl="1">
              <a:lnSpc>
                <a:spcPts val="3157"/>
              </a:lnSpc>
            </a:pPr>
            <a:endParaRPr lang="en-US" sz="28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1">
              <a:lnSpc>
                <a:spcPts val="3157"/>
              </a:lnSpc>
            </a:pPr>
            <a:endParaRPr lang="en-US" sz="28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457200">
              <a:lnSpc>
                <a:spcPts val="3157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Average travel distance to other facilities</a:t>
            </a:r>
          </a:p>
          <a:p>
            <a:pPr marL="1371600" lvl="2" indent="-457200">
              <a:lnSpc>
                <a:spcPts val="3157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30% travel under three miles </a:t>
            </a:r>
          </a:p>
          <a:p>
            <a:pPr marL="1371600" lvl="2" indent="-457200">
              <a:lnSpc>
                <a:spcPts val="3157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65% travel between 3-10 miles </a:t>
            </a:r>
          </a:p>
          <a:p>
            <a:pPr marL="1371600" lvl="2" indent="-457200">
              <a:lnSpc>
                <a:spcPts val="3157"/>
              </a:lnSpc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457200">
              <a:lnSpc>
                <a:spcPts val="3157"/>
              </a:lnSpc>
              <a:buFont typeface="Courier New" panose="02070309020205020404" pitchFamily="49" charset="0"/>
              <a:buChar char="o"/>
            </a:pPr>
            <a:endParaRPr lang="en-US" sz="24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30E41D-1FE7-4AA2-EA6F-CB962F53C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16" y="1708385"/>
            <a:ext cx="8041661" cy="68028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67286" y="389534"/>
            <a:ext cx="13485408" cy="1223868"/>
            <a:chOff x="0" y="0"/>
            <a:chExt cx="1840166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0166" cy="167004"/>
            </a:xfrm>
            <a:custGeom>
              <a:avLst/>
              <a:gdLst/>
              <a:ahLst/>
              <a:cxnLst/>
              <a:rect l="l" t="t" r="r" b="b"/>
              <a:pathLst>
                <a:path w="1840166" h="167004">
                  <a:moveTo>
                    <a:pt x="0" y="0"/>
                  </a:moveTo>
                  <a:lnTo>
                    <a:pt x="1840166" y="0"/>
                  </a:lnTo>
                  <a:lnTo>
                    <a:pt x="1840166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40166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5009" y="736264"/>
            <a:ext cx="12493113" cy="61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4"/>
              </a:lnSpc>
              <a:spcBef>
                <a:spcPct val="0"/>
              </a:spcBef>
            </a:pPr>
            <a:r>
              <a:rPr lang="en-US" sz="4648" dirty="0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Summary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4293" y="2509512"/>
            <a:ext cx="16442511" cy="1859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78"/>
              </a:lnSpc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Top needs related to indoor spaces</a:t>
            </a: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342900" indent="-342900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Multi purpose/family oriented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Walking track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Swimming pools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City-operated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5006" y="1987158"/>
            <a:ext cx="14605482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2579" dirty="0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The College Station community needs more indoor recreation opportunities. 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A6A78290-0557-EF17-E978-9BF4DF61287F}"/>
              </a:ext>
            </a:extLst>
          </p:cNvPr>
          <p:cNvSpPr txBox="1"/>
          <p:nvPr/>
        </p:nvSpPr>
        <p:spPr>
          <a:xfrm>
            <a:off x="725006" y="5386494"/>
            <a:ext cx="16837988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College Station’s Parks and Recreation Department offers </a:t>
            </a: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very limited indoor recreational opportunities</a:t>
            </a: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As the community grows, City-provided </a:t>
            </a: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indoor facilities could expand service offerings </a:t>
            </a: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to meet increased demand.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556D394B-DFDB-1503-4FA1-D6EAA3C886B6}"/>
              </a:ext>
            </a:extLst>
          </p:cNvPr>
          <p:cNvSpPr txBox="1"/>
          <p:nvPr/>
        </p:nvSpPr>
        <p:spPr>
          <a:xfrm>
            <a:off x="725006" y="4881640"/>
            <a:ext cx="14339741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2579" dirty="0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College Station offers fewer facilities than benchmarked communities.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B6C455B-9370-055F-2736-11E9BF8AE239}"/>
              </a:ext>
            </a:extLst>
          </p:cNvPr>
          <p:cNvSpPr txBox="1"/>
          <p:nvPr/>
        </p:nvSpPr>
        <p:spPr>
          <a:xfrm>
            <a:off x="734293" y="7994545"/>
            <a:ext cx="17020069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Annual Visits</a:t>
            </a: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: Estimated 1.2 million visits to the Texas A&amp;M Rec Sports facility annually.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Target Demographic</a:t>
            </a: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: A significant portion of the target demographic is well-served.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Membership Usage</a:t>
            </a: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: Does not offer non-affiliate memberships; not widely used by the general public.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113883BF-3552-E087-FD55-7522BAE52BA2}"/>
              </a:ext>
            </a:extLst>
          </p:cNvPr>
          <p:cNvSpPr txBox="1"/>
          <p:nvPr/>
        </p:nvSpPr>
        <p:spPr>
          <a:xfrm>
            <a:off x="725006" y="7470687"/>
            <a:ext cx="17628373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2579" dirty="0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Texas A&amp;M recreation facilities are student-focused and are not widely used by public.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A34D356F-D906-99AD-8868-11AF456B8EB4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12</a:t>
            </a:fld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67286" y="389534"/>
            <a:ext cx="13485408" cy="1223868"/>
            <a:chOff x="0" y="0"/>
            <a:chExt cx="1840166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0166" cy="167004"/>
            </a:xfrm>
            <a:custGeom>
              <a:avLst/>
              <a:gdLst/>
              <a:ahLst/>
              <a:cxnLst/>
              <a:rect l="l" t="t" r="r" b="b"/>
              <a:pathLst>
                <a:path w="1840166" h="167004">
                  <a:moveTo>
                    <a:pt x="0" y="0"/>
                  </a:moveTo>
                  <a:lnTo>
                    <a:pt x="1840166" y="0"/>
                  </a:lnTo>
                  <a:lnTo>
                    <a:pt x="1840166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40166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5009" y="736264"/>
            <a:ext cx="12493113" cy="61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4"/>
              </a:lnSpc>
              <a:spcBef>
                <a:spcPct val="0"/>
              </a:spcBef>
            </a:pPr>
            <a:r>
              <a:rPr lang="en-US" sz="4648" dirty="0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Next Steps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3F674722-EE13-D0CA-E43C-84FA0031F8B4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13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FCDD1C-FED0-B81B-1900-1C6B5903FC3D}"/>
              </a:ext>
            </a:extLst>
          </p:cNvPr>
          <p:cNvSpPr txBox="1"/>
          <p:nvPr/>
        </p:nvSpPr>
        <p:spPr>
          <a:xfrm>
            <a:off x="10948301" y="3013326"/>
            <a:ext cx="698658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Option 1:</a:t>
            </a:r>
            <a:r>
              <a:rPr lang="en-US" sz="28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 Proceed with Phase 2 of study, which is to start space program options and rough costing.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Option 2:</a:t>
            </a:r>
            <a:r>
              <a:rPr lang="en-US" sz="2800" dirty="0">
                <a:effectLst/>
                <a:latin typeface="Montserrat" panose="00000500000000000000" pitchFamily="2" charset="0"/>
                <a:ea typeface="Times New Roman" panose="02020603050405020304" pitchFamily="18" charset="0"/>
              </a:rPr>
              <a:t>  Pause or stop the process.</a:t>
            </a:r>
            <a:endParaRPr lang="en-US" sz="2800" dirty="0">
              <a:effectLst/>
              <a:latin typeface="Montserrat" panose="00000500000000000000" pitchFamily="2" charset="0"/>
              <a:ea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204FA850-FFB1-4CE2-716D-1B61B0B9DE11}"/>
              </a:ext>
            </a:extLst>
          </p:cNvPr>
          <p:cNvSpPr txBox="1"/>
          <p:nvPr/>
        </p:nvSpPr>
        <p:spPr>
          <a:xfrm>
            <a:off x="11470095" y="7331626"/>
            <a:ext cx="3496054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4400" dirty="0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Questions?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F6882B-1B03-4635-2723-B8E1CBD44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11" y="3064581"/>
            <a:ext cx="9569642" cy="47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6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0F30D86-54A7-01E0-BF01-9DF91C8A5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1" y="2048166"/>
            <a:ext cx="15611562" cy="7720398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443294"/>
            <a:ext cx="6411462" cy="1230221"/>
            <a:chOff x="0" y="0"/>
            <a:chExt cx="870365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0365" cy="167004"/>
            </a:xfrm>
            <a:custGeom>
              <a:avLst/>
              <a:gdLst/>
              <a:ahLst/>
              <a:cxnLst/>
              <a:rect l="l" t="t" r="r" b="b"/>
              <a:pathLst>
                <a:path w="870365" h="167004">
                  <a:moveTo>
                    <a:pt x="0" y="0"/>
                  </a:moveTo>
                  <a:lnTo>
                    <a:pt x="870365" y="0"/>
                  </a:lnTo>
                  <a:lnTo>
                    <a:pt x="870365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870365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5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19310" y="817944"/>
            <a:ext cx="5793827" cy="61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72" b="0" i="0" u="none" strike="noStrike" kern="1200" cap="none" spc="0" normalizeH="0" baseline="0" noProof="0">
                <a:ln>
                  <a:noFill/>
                </a:ln>
                <a:solidFill>
                  <a:srgbClr val="FBFCFC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Introduction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65437" y="597454"/>
            <a:ext cx="9440647" cy="8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8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54" b="0" i="0" u="none" strike="noStrike" kern="1200" cap="none" spc="0" normalizeH="0" baseline="0" noProof="0">
                <a:ln>
                  <a:noFill/>
                </a:ln>
                <a:solidFill>
                  <a:srgbClr val="223E92"/>
                </a:solidFill>
                <a:effectLst/>
                <a:uLnTx/>
                <a:uFillTx/>
                <a:latin typeface="Montserrat Heavy"/>
                <a:ea typeface="Montserrat Heavy"/>
                <a:cs typeface="Montserrat Heavy"/>
                <a:sym typeface="Montserrat Heavy"/>
              </a:rPr>
              <a:t>Is a new community recreation center feasible in the City of College Station?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A0F3EF9-11AE-BAB3-425E-A1EE2A962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96139" y="9867442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9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67286" y="389534"/>
            <a:ext cx="13485408" cy="1223868"/>
            <a:chOff x="0" y="0"/>
            <a:chExt cx="1840166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0166" cy="167004"/>
            </a:xfrm>
            <a:custGeom>
              <a:avLst/>
              <a:gdLst/>
              <a:ahLst/>
              <a:cxnLst/>
              <a:rect l="l" t="t" r="r" b="b"/>
              <a:pathLst>
                <a:path w="1840166" h="167004">
                  <a:moveTo>
                    <a:pt x="0" y="0"/>
                  </a:moveTo>
                  <a:lnTo>
                    <a:pt x="1840166" y="0"/>
                  </a:lnTo>
                  <a:lnTo>
                    <a:pt x="1840166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40166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5009" y="736264"/>
            <a:ext cx="12493113" cy="61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4"/>
              </a:lnSpc>
              <a:spcBef>
                <a:spcPct val="0"/>
              </a:spcBef>
            </a:pPr>
            <a:r>
              <a:rPr lang="en-US" sz="4648" dirty="0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Statistically Valid Survey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8664" y="2947135"/>
            <a:ext cx="9653202" cy="5578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Utilizes a </a:t>
            </a:r>
            <a:r>
              <a:rPr lang="en-US" sz="2800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random sampling and demographic data </a:t>
            </a: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to ensure results are representative of the entire population</a:t>
            </a:r>
            <a:b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8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Surveys are distributed through mail and administered </a:t>
            </a:r>
            <a:r>
              <a:rPr lang="en-US" sz="2800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through multiple platforms</a:t>
            </a:r>
            <a:b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8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Standardized data is collected and analyzed to </a:t>
            </a:r>
            <a:r>
              <a:rPr lang="en-US" sz="2800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allow for benchmarking </a:t>
            </a: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against other communities</a:t>
            </a:r>
            <a:b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8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878"/>
              </a:lnSpc>
            </a:pPr>
            <a:r>
              <a:rPr lang="en-US" sz="2800" b="1" i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ETC Survey Findings Report, Page ii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endParaRPr lang="en-US" sz="2800" b="1" i="1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878"/>
              </a:lnSpc>
            </a:pPr>
            <a:r>
              <a:rPr lang="en-US" sz="2800" b="1" i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 full survey report is included in your packet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5009" y="2198165"/>
            <a:ext cx="61509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2579" dirty="0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Survey Process</a:t>
            </a:r>
          </a:p>
        </p:txBody>
      </p:sp>
      <p:sp>
        <p:nvSpPr>
          <p:cNvPr id="29" name="Slide Number Placeholder 15">
            <a:extLst>
              <a:ext uri="{FF2B5EF4-FFF2-40B4-BE49-F238E27FC236}">
                <a16:creationId xmlns:a16="http://schemas.microsoft.com/office/drawing/2014/main" id="{2FB09A81-8BA2-E578-70B9-77412CC6F80E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3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8912FB-5EBB-CBAF-36A2-8E17627495EC}"/>
              </a:ext>
            </a:extLst>
          </p:cNvPr>
          <p:cNvSpPr txBox="1"/>
          <p:nvPr/>
        </p:nvSpPr>
        <p:spPr>
          <a:xfrm>
            <a:off x="17020006" y="694838"/>
            <a:ext cx="51488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grpSp>
        <p:nvGrpSpPr>
          <p:cNvPr id="31" name="Group 12">
            <a:extLst>
              <a:ext uri="{FF2B5EF4-FFF2-40B4-BE49-F238E27FC236}">
                <a16:creationId xmlns:a16="http://schemas.microsoft.com/office/drawing/2014/main" id="{686BBE2A-56D7-0A51-A8DB-D4D4FE9548C2}"/>
              </a:ext>
            </a:extLst>
          </p:cNvPr>
          <p:cNvGrpSpPr/>
          <p:nvPr/>
        </p:nvGrpSpPr>
        <p:grpSpPr>
          <a:xfrm>
            <a:off x="11020520" y="1897162"/>
            <a:ext cx="5886111" cy="1268855"/>
            <a:chOff x="0" y="0"/>
            <a:chExt cx="7848148" cy="1691807"/>
          </a:xfrm>
        </p:grpSpPr>
        <p:sp>
          <p:nvSpPr>
            <p:cNvPr id="32" name="TextBox 13">
              <a:extLst>
                <a:ext uri="{FF2B5EF4-FFF2-40B4-BE49-F238E27FC236}">
                  <a16:creationId xmlns:a16="http://schemas.microsoft.com/office/drawing/2014/main" id="{056C4FA9-02C5-1FE1-AC48-D604961FD3E9}"/>
                </a:ext>
              </a:extLst>
            </p:cNvPr>
            <p:cNvSpPr txBox="1"/>
            <p:nvPr/>
          </p:nvSpPr>
          <p:spPr>
            <a:xfrm>
              <a:off x="3182505" y="322991"/>
              <a:ext cx="4665643" cy="10934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16"/>
                </a:lnSpc>
                <a:spcBef>
                  <a:spcPct val="0"/>
                </a:spcBef>
              </a:pPr>
              <a:r>
                <a:rPr lang="en-US" sz="3085" dirty="0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completed surveys</a:t>
              </a:r>
            </a:p>
          </p:txBody>
        </p:sp>
        <p:sp>
          <p:nvSpPr>
            <p:cNvPr id="33" name="TextBox 14">
              <a:extLst>
                <a:ext uri="{FF2B5EF4-FFF2-40B4-BE49-F238E27FC236}">
                  <a16:creationId xmlns:a16="http://schemas.microsoft.com/office/drawing/2014/main" id="{6A813BF1-9C0F-18E8-77DE-31CDDC0D3AD5}"/>
                </a:ext>
              </a:extLst>
            </p:cNvPr>
            <p:cNvSpPr txBox="1"/>
            <p:nvPr/>
          </p:nvSpPr>
          <p:spPr>
            <a:xfrm>
              <a:off x="0" y="152400"/>
              <a:ext cx="5797228" cy="15394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502"/>
                </a:lnSpc>
                <a:spcBef>
                  <a:spcPct val="0"/>
                </a:spcBef>
              </a:pPr>
              <a:r>
                <a:rPr lang="en-US" sz="8418" dirty="0">
                  <a:solidFill>
                    <a:srgbClr val="223E92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455</a:t>
              </a:r>
            </a:p>
          </p:txBody>
        </p:sp>
      </p:grpSp>
      <p:sp>
        <p:nvSpPr>
          <p:cNvPr id="34" name="Freeform 15">
            <a:extLst>
              <a:ext uri="{FF2B5EF4-FFF2-40B4-BE49-F238E27FC236}">
                <a16:creationId xmlns:a16="http://schemas.microsoft.com/office/drawing/2014/main" id="{1D8D87BE-C806-A4B5-B570-978E517D31BF}"/>
              </a:ext>
            </a:extLst>
          </p:cNvPr>
          <p:cNvSpPr/>
          <p:nvPr/>
        </p:nvSpPr>
        <p:spPr>
          <a:xfrm>
            <a:off x="10445262" y="3469113"/>
            <a:ext cx="7467994" cy="6092925"/>
          </a:xfrm>
          <a:custGeom>
            <a:avLst/>
            <a:gdLst/>
            <a:ahLst/>
            <a:cxnLst/>
            <a:rect l="l" t="t" r="r" b="b"/>
            <a:pathLst>
              <a:path w="9298628" h="7069412">
                <a:moveTo>
                  <a:pt x="0" y="0"/>
                </a:moveTo>
                <a:lnTo>
                  <a:pt x="9298628" y="0"/>
                </a:lnTo>
                <a:lnTo>
                  <a:pt x="9298628" y="7069412"/>
                </a:lnTo>
                <a:lnTo>
                  <a:pt x="0" y="706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0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sp>
        <p:nvSpPr>
          <p:cNvPr id="6" name="Freeform 6"/>
          <p:cNvSpPr/>
          <p:nvPr/>
        </p:nvSpPr>
        <p:spPr>
          <a:xfrm>
            <a:off x="14001062" y="787904"/>
            <a:ext cx="2829762" cy="1180329"/>
          </a:xfrm>
          <a:custGeom>
            <a:avLst/>
            <a:gdLst/>
            <a:ahLst/>
            <a:cxnLst/>
            <a:rect l="l" t="t" r="r" b="b"/>
            <a:pathLst>
              <a:path w="2829762" h="1180329">
                <a:moveTo>
                  <a:pt x="0" y="0"/>
                </a:moveTo>
                <a:lnTo>
                  <a:pt x="2829763" y="0"/>
                </a:lnTo>
                <a:lnTo>
                  <a:pt x="2829763" y="1180329"/>
                </a:lnTo>
                <a:lnTo>
                  <a:pt x="0" y="11803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351692" y="728740"/>
            <a:ext cx="14247909" cy="1298659"/>
            <a:chOff x="0" y="0"/>
            <a:chExt cx="1832243" cy="1670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32243" cy="167004"/>
            </a:xfrm>
            <a:custGeom>
              <a:avLst/>
              <a:gdLst/>
              <a:ahLst/>
              <a:cxnLst/>
              <a:rect l="l" t="t" r="r" b="b"/>
              <a:pathLst>
                <a:path w="1832243" h="167004">
                  <a:moveTo>
                    <a:pt x="0" y="0"/>
                  </a:moveTo>
                  <a:lnTo>
                    <a:pt x="1832243" y="0"/>
                  </a:lnTo>
                  <a:lnTo>
                    <a:pt x="1832243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832243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37600" y="3203422"/>
            <a:ext cx="7527546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556"/>
              </a:lnSpc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Indoor running/walking track</a:t>
            </a:r>
          </a:p>
          <a:p>
            <a:pPr marL="457200" indent="-457200" algn="l">
              <a:lnSpc>
                <a:spcPts val="3556"/>
              </a:lnSpc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Swimming pool for lap swimming</a:t>
            </a:r>
          </a:p>
          <a:p>
            <a:pPr marL="457200" indent="-457200" algn="l">
              <a:lnSpc>
                <a:spcPts val="3556"/>
              </a:lnSpc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Cardio equipment/free weights</a:t>
            </a:r>
          </a:p>
          <a:p>
            <a:pPr marL="457200" indent="-457200" algn="l">
              <a:lnSpc>
                <a:spcPts val="3556"/>
              </a:lnSpc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Swimming pool for leisure/play</a:t>
            </a:r>
          </a:p>
          <a:p>
            <a:pPr marL="457200" indent="-457200" algn="l">
              <a:lnSpc>
                <a:spcPts val="3556"/>
              </a:lnSpc>
              <a:buFont typeface="Arial" panose="020B0604020202020204" pitchFamily="34" charset="0"/>
              <a:buChar char="•"/>
            </a:pPr>
            <a:r>
              <a:rPr lang="en-US" sz="2400" u="none" strike="noStrik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Pickleball courts</a:t>
            </a:r>
          </a:p>
          <a:p>
            <a:pPr marL="457200" indent="-457200" algn="l">
              <a:lnSpc>
                <a:spcPts val="3556"/>
              </a:lnSpc>
              <a:buFont typeface="Arial" panose="020B0604020202020204" pitchFamily="34" charset="0"/>
              <a:buChar char="•"/>
            </a:pPr>
            <a:endParaRPr lang="en-US" sz="2400" u="none" strike="noStrik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0320" y="2576470"/>
            <a:ext cx="812178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8"/>
              </a:lnSpc>
              <a:spcBef>
                <a:spcPct val="0"/>
              </a:spcBef>
            </a:pPr>
            <a:r>
              <a:rPr lang="en-US" sz="3186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High Priority Indoor Amenities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7600" y="1072498"/>
            <a:ext cx="12695820" cy="649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81"/>
              </a:lnSpc>
              <a:spcBef>
                <a:spcPct val="0"/>
              </a:spcBef>
            </a:pPr>
            <a:r>
              <a:rPr lang="en-US" sz="4932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Needs Assessment Findings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C36E28EA-8F86-7633-BDA9-394C99F15F1D}"/>
              </a:ext>
            </a:extLst>
          </p:cNvPr>
          <p:cNvSpPr txBox="1"/>
          <p:nvPr/>
        </p:nvSpPr>
        <p:spPr>
          <a:xfrm>
            <a:off x="700871" y="6525306"/>
            <a:ext cx="5351736" cy="3653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457200" indent="-457200">
              <a:lnSpc>
                <a:spcPts val="3556"/>
              </a:lnSpc>
              <a:buFont typeface="Arial" panose="020B0604020202020204" pitchFamily="34" charset="0"/>
              <a:buChar char="•"/>
              <a:defRPr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dirty="0">
                <a:sym typeface="Montserrat"/>
              </a:rPr>
              <a:t>Multi-use spaces for fitness spaces or group exercise</a:t>
            </a:r>
          </a:p>
          <a:p>
            <a:r>
              <a:rPr lang="en-US" dirty="0">
                <a:sym typeface="Montserrat"/>
              </a:rPr>
              <a:t>Swimming pool therapeutic programs</a:t>
            </a:r>
          </a:p>
          <a:p>
            <a:r>
              <a:rPr lang="en-US" dirty="0">
                <a:sym typeface="Montserrat"/>
              </a:rPr>
              <a:t>Indoor basketball/volleyball courts</a:t>
            </a:r>
          </a:p>
          <a:p>
            <a:endParaRPr lang="en-US" dirty="0">
              <a:sym typeface="Montserrat"/>
            </a:endParaRPr>
          </a:p>
          <a:p>
            <a:endParaRPr lang="en-US" dirty="0">
              <a:sym typeface="Montserrat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6BFE0EF5-FD8F-A7E3-F0F9-9F3AD8B5EB86}"/>
              </a:ext>
            </a:extLst>
          </p:cNvPr>
          <p:cNvSpPr txBox="1"/>
          <p:nvPr/>
        </p:nvSpPr>
        <p:spPr>
          <a:xfrm>
            <a:off x="700871" y="5930143"/>
            <a:ext cx="8121782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8"/>
              </a:lnSpc>
              <a:spcBef>
                <a:spcPct val="0"/>
              </a:spcBef>
            </a:pPr>
            <a:r>
              <a:rPr lang="en-US" sz="3186">
                <a:solidFill>
                  <a:srgbClr val="0000FF"/>
                </a:solidFill>
                <a:latin typeface="Montserrat Heavy"/>
                <a:sym typeface="Montserrat Heavy"/>
              </a:rPr>
              <a:t>Medium Priority Indoor Amenities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EBC0C5DE-5665-9910-B891-EEA602391C18}"/>
              </a:ext>
            </a:extLst>
          </p:cNvPr>
          <p:cNvSpPr txBox="1"/>
          <p:nvPr/>
        </p:nvSpPr>
        <p:spPr>
          <a:xfrm>
            <a:off x="5835557" y="6464561"/>
            <a:ext cx="5351736" cy="3653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457200" indent="-457200">
              <a:lnSpc>
                <a:spcPts val="3556"/>
              </a:lnSpc>
              <a:buFont typeface="Arial" panose="020B0604020202020204" pitchFamily="34" charset="0"/>
              <a:buChar char="•"/>
              <a:defRPr sz="240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r>
              <a:rPr lang="en-US" dirty="0">
                <a:sym typeface="Montserrat"/>
              </a:rPr>
              <a:t>Senior Center</a:t>
            </a:r>
          </a:p>
          <a:p>
            <a:r>
              <a:rPr lang="en-US" dirty="0">
                <a:sym typeface="Montserrat"/>
              </a:rPr>
              <a:t>Special event space</a:t>
            </a:r>
          </a:p>
          <a:p>
            <a:r>
              <a:rPr lang="en-US" dirty="0">
                <a:sym typeface="Montserrat"/>
              </a:rPr>
              <a:t>Game room</a:t>
            </a:r>
          </a:p>
          <a:p>
            <a:r>
              <a:rPr lang="en-US" dirty="0">
                <a:sym typeface="Montserrat"/>
              </a:rPr>
              <a:t>Meeting rooms</a:t>
            </a:r>
          </a:p>
          <a:p>
            <a:r>
              <a:rPr lang="en-US" dirty="0">
                <a:sym typeface="Montserrat"/>
              </a:rPr>
              <a:t>Teaching kitchen</a:t>
            </a:r>
          </a:p>
          <a:p>
            <a:r>
              <a:rPr lang="en-US" dirty="0">
                <a:sym typeface="Montserrat"/>
              </a:rPr>
              <a:t>Swimming pool for lessons</a:t>
            </a:r>
          </a:p>
          <a:p>
            <a:endParaRPr lang="en-US" dirty="0">
              <a:sym typeface="Montserrat"/>
            </a:endParaRPr>
          </a:p>
          <a:p>
            <a:endParaRPr lang="en-US" dirty="0">
              <a:sym typeface="Montserrat"/>
            </a:endParaRP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D318065B-FE71-BA5F-D04D-3FA7FA6198B2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4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09125C-C68A-F09D-AD73-3BE473FE8FC5}"/>
              </a:ext>
            </a:extLst>
          </p:cNvPr>
          <p:cNvSpPr txBox="1"/>
          <p:nvPr/>
        </p:nvSpPr>
        <p:spPr>
          <a:xfrm>
            <a:off x="17020006" y="694838"/>
            <a:ext cx="51488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A3E125-4EEE-A8CA-D571-D805C7940D16}"/>
              </a:ext>
            </a:extLst>
          </p:cNvPr>
          <p:cNvSpPr txBox="1"/>
          <p:nvPr/>
        </p:nvSpPr>
        <p:spPr>
          <a:xfrm>
            <a:off x="470783" y="9351654"/>
            <a:ext cx="9401174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287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ETC Survey Findings Report, Page 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D6170FE-C0A7-19A3-DDB0-D33168AF3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3755" y="2576470"/>
            <a:ext cx="8092373" cy="60561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67286" y="389534"/>
            <a:ext cx="13485408" cy="1223868"/>
            <a:chOff x="0" y="0"/>
            <a:chExt cx="1840166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0166" cy="167004"/>
            </a:xfrm>
            <a:custGeom>
              <a:avLst/>
              <a:gdLst/>
              <a:ahLst/>
              <a:cxnLst/>
              <a:rect l="l" t="t" r="r" b="b"/>
              <a:pathLst>
                <a:path w="1840166" h="167004">
                  <a:moveTo>
                    <a:pt x="0" y="0"/>
                  </a:moveTo>
                  <a:lnTo>
                    <a:pt x="1840166" y="0"/>
                  </a:lnTo>
                  <a:lnTo>
                    <a:pt x="1840166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40166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5009" y="736264"/>
            <a:ext cx="12493113" cy="61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4"/>
              </a:lnSpc>
              <a:spcBef>
                <a:spcPct val="0"/>
              </a:spcBef>
            </a:pPr>
            <a:r>
              <a:rPr lang="en-US" sz="4648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Needs Assessment Findings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30764" y="2631449"/>
            <a:ext cx="6687894" cy="706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8"/>
              </a:lnSpc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1.  Adult fitness and wellness programs</a:t>
            </a:r>
          </a:p>
          <a:p>
            <a:pPr algn="l">
              <a:lnSpc>
                <a:spcPts val="2878"/>
              </a:lnSpc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2.  Special interest classes</a:t>
            </a:r>
          </a:p>
          <a:p>
            <a:pPr algn="l">
              <a:lnSpc>
                <a:spcPts val="2878"/>
              </a:lnSpc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3.  Community special events</a:t>
            </a:r>
          </a:p>
          <a:p>
            <a:pPr algn="l">
              <a:lnSpc>
                <a:spcPts val="2878"/>
              </a:lnSpc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4. Arts and crafts programs and activities</a:t>
            </a:r>
          </a:p>
          <a:p>
            <a:pPr algn="l">
              <a:lnSpc>
                <a:spcPts val="2878"/>
              </a:lnSpc>
            </a:pPr>
            <a:r>
              <a:rPr lang="en-US" sz="2439" b="1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5. Environmental education/nature programs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6. Water fitness programs/lap swimming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7. Group fitness programs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8. Cultural enrichment programs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9. Outdoor environmental/nature camps and programs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10. Senior programs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11. Self-directed fitness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12. Special events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13. Healthy eating programs and dieting programs</a:t>
            </a:r>
          </a:p>
          <a:p>
            <a:pPr algn="l">
              <a:lnSpc>
                <a:spcPts val="2878"/>
              </a:lnSpc>
            </a:pPr>
            <a:r>
              <a:rPr lang="en-US" sz="2439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14. Pickleball leagues</a:t>
            </a:r>
          </a:p>
          <a:p>
            <a:pPr algn="l">
              <a:lnSpc>
                <a:spcPts val="2878"/>
              </a:lnSpc>
            </a:pPr>
            <a:endParaRPr lang="en-US" sz="2439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09890" y="2173507"/>
            <a:ext cx="6150964" cy="350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2579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High Priority Programs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62E17DC-5BF4-054F-6F9D-80B9C5373220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5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E486F-79AE-5E60-319D-3EF0CA90B39C}"/>
              </a:ext>
            </a:extLst>
          </p:cNvPr>
          <p:cNvSpPr txBox="1"/>
          <p:nvPr/>
        </p:nvSpPr>
        <p:spPr>
          <a:xfrm>
            <a:off x="17020006" y="694838"/>
            <a:ext cx="51488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B8D16-CDF8-79F7-00C6-CF44FC3F702B}"/>
              </a:ext>
            </a:extLst>
          </p:cNvPr>
          <p:cNvSpPr txBox="1"/>
          <p:nvPr/>
        </p:nvSpPr>
        <p:spPr>
          <a:xfrm>
            <a:off x="485774" y="9056649"/>
            <a:ext cx="9401174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287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ETC Survey Findings Report, Page 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4D04A2C-2446-5F7E-5AC1-FAF2FA472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3" y="2229207"/>
            <a:ext cx="8686800" cy="6410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67286" y="389534"/>
            <a:ext cx="13485408" cy="1223868"/>
            <a:chOff x="0" y="0"/>
            <a:chExt cx="1840166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40166" cy="167004"/>
            </a:xfrm>
            <a:custGeom>
              <a:avLst/>
              <a:gdLst/>
              <a:ahLst/>
              <a:cxnLst/>
              <a:rect l="l" t="t" r="r" b="b"/>
              <a:pathLst>
                <a:path w="1840166" h="167004">
                  <a:moveTo>
                    <a:pt x="0" y="0"/>
                  </a:moveTo>
                  <a:lnTo>
                    <a:pt x="1840166" y="0"/>
                  </a:lnTo>
                  <a:lnTo>
                    <a:pt x="1840166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840166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25009" y="736264"/>
            <a:ext cx="12493113" cy="616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94"/>
              </a:lnSpc>
              <a:spcBef>
                <a:spcPct val="0"/>
              </a:spcBef>
            </a:pPr>
            <a:r>
              <a:rPr lang="en-US" sz="4648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Engagement Findings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8664" y="2947135"/>
            <a:ext cx="9653202" cy="5578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Residents desire a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family-oriented facility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that serves all ages</a:t>
            </a:r>
            <a:br>
              <a:rPr lang="en-US" sz="2800" dirty="0">
                <a:solidFill>
                  <a:srgbClr val="231F20"/>
                </a:solidFill>
                <a:latin typeface="Montserrat" panose="00000500000000000000" pitchFamily="2" charset="0"/>
                <a:ea typeface="Montserrat"/>
                <a:cs typeface="Montserrat"/>
                <a:sym typeface="Montserrat"/>
              </a:rPr>
            </a:br>
            <a:endParaRPr lang="en-US" sz="2800" dirty="0">
              <a:solidFill>
                <a:srgbClr val="231F20"/>
              </a:solidFill>
              <a:latin typeface="Montserrat" panose="00000500000000000000" pitchFamily="2" charset="0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Identified strengths include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youth programs, sports leagues, and senior facilities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Noted weaknesses are the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absence of an indoor pool, insufficient indoor recreational facilities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, and low staffing levels</a:t>
            </a: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Many open house attendees emphasized the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need for pickleball courts, year-round indoor lap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and leisure pools, and gymnasium/fitness areas</a:t>
            </a:r>
          </a:p>
          <a:p>
            <a:pPr algn="l">
              <a:lnSpc>
                <a:spcPts val="2878"/>
              </a:lnSpc>
            </a:pPr>
            <a:endParaRPr lang="en-US" sz="280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indent="-342900" algn="l">
              <a:lnSpc>
                <a:spcPts val="2878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25009" y="2198165"/>
            <a:ext cx="61509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2579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Key Themes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DFC88B0-D989-8D95-7242-B94FB5A5CC85}"/>
              </a:ext>
            </a:extLst>
          </p:cNvPr>
          <p:cNvSpPr txBox="1"/>
          <p:nvPr/>
        </p:nvSpPr>
        <p:spPr>
          <a:xfrm>
            <a:off x="12267684" y="2702328"/>
            <a:ext cx="5258315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1"/>
              </a:lnSpc>
              <a:spcBef>
                <a:spcPct val="0"/>
              </a:spcBef>
            </a:pPr>
            <a:r>
              <a:rPr lang="en-US" sz="2912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Discovery Sessions</a:t>
            </a:r>
          </a:p>
        </p:txBody>
      </p:sp>
      <p:sp>
        <p:nvSpPr>
          <p:cNvPr id="14" name="TextBox 20">
            <a:extLst>
              <a:ext uri="{FF2B5EF4-FFF2-40B4-BE49-F238E27FC236}">
                <a16:creationId xmlns:a16="http://schemas.microsoft.com/office/drawing/2014/main" id="{9B8523BF-6103-BFEE-78AA-296E8EBFD683}"/>
              </a:ext>
            </a:extLst>
          </p:cNvPr>
          <p:cNvSpPr txBox="1"/>
          <p:nvPr/>
        </p:nvSpPr>
        <p:spPr>
          <a:xfrm>
            <a:off x="11078275" y="2596569"/>
            <a:ext cx="4103346" cy="106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23"/>
              </a:lnSpc>
              <a:spcBef>
                <a:spcPct val="0"/>
              </a:spcBef>
            </a:pPr>
            <a:r>
              <a:rPr lang="en-US" sz="7944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11 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EA5F921A-2E42-7BD7-02F8-F89EE2DF9481}"/>
              </a:ext>
            </a:extLst>
          </p:cNvPr>
          <p:cNvSpPr txBox="1"/>
          <p:nvPr/>
        </p:nvSpPr>
        <p:spPr>
          <a:xfrm>
            <a:off x="14713945" y="3660700"/>
            <a:ext cx="3037408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1"/>
              </a:lnSpc>
              <a:spcBef>
                <a:spcPct val="0"/>
              </a:spcBef>
            </a:pPr>
            <a:r>
              <a:rPr lang="en-US" sz="2912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City Leaders and Staff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E20967BC-75F6-8B81-903B-58AB31D8BFEF}"/>
              </a:ext>
            </a:extLst>
          </p:cNvPr>
          <p:cNvSpPr txBox="1"/>
          <p:nvPr/>
        </p:nvSpPr>
        <p:spPr>
          <a:xfrm>
            <a:off x="13113599" y="3572054"/>
            <a:ext cx="4103346" cy="106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23"/>
              </a:lnSpc>
              <a:spcBef>
                <a:spcPct val="0"/>
              </a:spcBef>
            </a:pPr>
            <a:r>
              <a:rPr lang="en-US" sz="7944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30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7958DE2C-59FD-D9FF-9149-E2E6AA36CC6C}"/>
              </a:ext>
            </a:extLst>
          </p:cNvPr>
          <p:cNvSpPr txBox="1"/>
          <p:nvPr/>
        </p:nvSpPr>
        <p:spPr>
          <a:xfrm>
            <a:off x="12169423" y="5848209"/>
            <a:ext cx="303740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1"/>
              </a:lnSpc>
              <a:spcBef>
                <a:spcPct val="0"/>
              </a:spcBef>
            </a:pPr>
            <a:r>
              <a:rPr lang="en-US" sz="2912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Focus Groups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51F64DC5-0201-635E-704C-AEB9A7F664B6}"/>
              </a:ext>
            </a:extLst>
          </p:cNvPr>
          <p:cNvSpPr txBox="1"/>
          <p:nvPr/>
        </p:nvSpPr>
        <p:spPr>
          <a:xfrm>
            <a:off x="11307737" y="5689228"/>
            <a:ext cx="4103346" cy="106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23"/>
              </a:lnSpc>
              <a:spcBef>
                <a:spcPct val="0"/>
              </a:spcBef>
            </a:pPr>
            <a:r>
              <a:rPr lang="en-US" sz="7944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7 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91E22BCF-B42A-DF12-D838-FAA66858023F}"/>
              </a:ext>
            </a:extLst>
          </p:cNvPr>
          <p:cNvSpPr txBox="1"/>
          <p:nvPr/>
        </p:nvSpPr>
        <p:spPr>
          <a:xfrm>
            <a:off x="14774333" y="6739035"/>
            <a:ext cx="303740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1"/>
              </a:lnSpc>
              <a:spcBef>
                <a:spcPct val="0"/>
              </a:spcBef>
            </a:pPr>
            <a:r>
              <a:rPr lang="en-US" sz="2912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Attendees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DEF1385-EDA4-D577-CDAE-82FD6D8E2C2D}"/>
              </a:ext>
            </a:extLst>
          </p:cNvPr>
          <p:cNvSpPr txBox="1"/>
          <p:nvPr/>
        </p:nvSpPr>
        <p:spPr>
          <a:xfrm>
            <a:off x="13138999" y="6464393"/>
            <a:ext cx="4103346" cy="106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23"/>
              </a:lnSpc>
              <a:spcBef>
                <a:spcPct val="0"/>
              </a:spcBef>
            </a:pPr>
            <a:r>
              <a:rPr lang="en-US" sz="7944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40</a:t>
            </a:r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6A3107BA-1917-7454-D13A-5F041A00908E}"/>
              </a:ext>
            </a:extLst>
          </p:cNvPr>
          <p:cNvSpPr txBox="1"/>
          <p:nvPr/>
        </p:nvSpPr>
        <p:spPr>
          <a:xfrm>
            <a:off x="10985402" y="2091054"/>
            <a:ext cx="61509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2579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Staff Engagement</a:t>
            </a:r>
          </a:p>
        </p:txBody>
      </p:sp>
      <p:sp>
        <p:nvSpPr>
          <p:cNvPr id="22" name="TextBox 11">
            <a:extLst>
              <a:ext uri="{FF2B5EF4-FFF2-40B4-BE49-F238E27FC236}">
                <a16:creationId xmlns:a16="http://schemas.microsoft.com/office/drawing/2014/main" id="{1453BAB2-67AC-1EB4-6B73-828E2D965F42}"/>
              </a:ext>
            </a:extLst>
          </p:cNvPr>
          <p:cNvSpPr txBox="1"/>
          <p:nvPr/>
        </p:nvSpPr>
        <p:spPr>
          <a:xfrm>
            <a:off x="11091381" y="5008091"/>
            <a:ext cx="6150964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05"/>
              </a:lnSpc>
              <a:spcBef>
                <a:spcPct val="0"/>
              </a:spcBef>
            </a:pPr>
            <a:r>
              <a:rPr lang="en-US" sz="2579">
                <a:solidFill>
                  <a:srgbClr val="FF3131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Public Engagement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4C16C0AA-E14F-93FD-9FDF-02B2C9B7A373}"/>
              </a:ext>
            </a:extLst>
          </p:cNvPr>
          <p:cNvSpPr txBox="1"/>
          <p:nvPr/>
        </p:nvSpPr>
        <p:spPr>
          <a:xfrm>
            <a:off x="12267685" y="7766934"/>
            <a:ext cx="4373957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1"/>
              </a:lnSpc>
              <a:spcBef>
                <a:spcPct val="0"/>
              </a:spcBef>
            </a:pPr>
            <a:r>
              <a:rPr lang="en-US" sz="2912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Public Open Houses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682B39A9-0F0B-23AD-6D7C-2AFEDFE0AB8B}"/>
              </a:ext>
            </a:extLst>
          </p:cNvPr>
          <p:cNvSpPr txBox="1"/>
          <p:nvPr/>
        </p:nvSpPr>
        <p:spPr>
          <a:xfrm>
            <a:off x="11348892" y="7369295"/>
            <a:ext cx="4103346" cy="106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23"/>
              </a:lnSpc>
              <a:spcBef>
                <a:spcPct val="0"/>
              </a:spcBef>
            </a:pPr>
            <a:r>
              <a:rPr lang="en-US" sz="7944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2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02802BA2-439B-D050-1DFF-776077195AE1}"/>
              </a:ext>
            </a:extLst>
          </p:cNvPr>
          <p:cNvSpPr txBox="1"/>
          <p:nvPr/>
        </p:nvSpPr>
        <p:spPr>
          <a:xfrm>
            <a:off x="14782800" y="8678839"/>
            <a:ext cx="3037408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41"/>
              </a:lnSpc>
              <a:spcBef>
                <a:spcPct val="0"/>
              </a:spcBef>
            </a:pPr>
            <a:r>
              <a:rPr lang="en-US" sz="2912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Participants</a:t>
            </a:r>
          </a:p>
        </p:txBody>
      </p:sp>
      <p:sp>
        <p:nvSpPr>
          <p:cNvPr id="26" name="TextBox 20">
            <a:extLst>
              <a:ext uri="{FF2B5EF4-FFF2-40B4-BE49-F238E27FC236}">
                <a16:creationId xmlns:a16="http://schemas.microsoft.com/office/drawing/2014/main" id="{6AB42BC0-54EB-3DEB-22EC-A80877F91A47}"/>
              </a:ext>
            </a:extLst>
          </p:cNvPr>
          <p:cNvSpPr txBox="1"/>
          <p:nvPr/>
        </p:nvSpPr>
        <p:spPr>
          <a:xfrm>
            <a:off x="13146881" y="8466969"/>
            <a:ext cx="4103346" cy="1064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23"/>
              </a:lnSpc>
              <a:spcBef>
                <a:spcPct val="0"/>
              </a:spcBef>
            </a:pPr>
            <a:r>
              <a:rPr lang="en-US" sz="7944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39</a:t>
            </a:r>
          </a:p>
        </p:txBody>
      </p:sp>
      <p:sp>
        <p:nvSpPr>
          <p:cNvPr id="29" name="Slide Number Placeholder 15">
            <a:extLst>
              <a:ext uri="{FF2B5EF4-FFF2-40B4-BE49-F238E27FC236}">
                <a16:creationId xmlns:a16="http://schemas.microsoft.com/office/drawing/2014/main" id="{2FB09A81-8BA2-E578-70B9-77412CC6F80E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6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B1C61F-D557-8F38-A09B-561CF0EE1CA6}"/>
              </a:ext>
            </a:extLst>
          </p:cNvPr>
          <p:cNvSpPr txBox="1"/>
          <p:nvPr/>
        </p:nvSpPr>
        <p:spPr>
          <a:xfrm>
            <a:off x="17020006" y="694838"/>
            <a:ext cx="51488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746D47-323D-E928-77C1-EE3E587B8106}"/>
              </a:ext>
            </a:extLst>
          </p:cNvPr>
          <p:cNvSpPr txBox="1"/>
          <p:nvPr/>
        </p:nvSpPr>
        <p:spPr>
          <a:xfrm>
            <a:off x="890692" y="8914959"/>
            <a:ext cx="9401174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7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Engagement Results Report, Page 1</a:t>
            </a:r>
          </a:p>
        </p:txBody>
      </p:sp>
    </p:spTree>
    <p:extLst>
      <p:ext uri="{BB962C8B-B14F-4D97-AF65-F5344CB8AC3E}">
        <p14:creationId xmlns:p14="http://schemas.microsoft.com/office/powerpoint/2010/main" val="232255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351692" y="773624"/>
            <a:ext cx="6829594" cy="1140396"/>
            <a:chOff x="0" y="0"/>
            <a:chExt cx="1000153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00153" cy="167004"/>
            </a:xfrm>
            <a:custGeom>
              <a:avLst/>
              <a:gdLst/>
              <a:ahLst/>
              <a:cxnLst/>
              <a:rect l="l" t="t" r="r" b="b"/>
              <a:pathLst>
                <a:path w="1000153" h="167004">
                  <a:moveTo>
                    <a:pt x="0" y="0"/>
                  </a:moveTo>
                  <a:lnTo>
                    <a:pt x="1000153" y="0"/>
                  </a:lnTo>
                  <a:lnTo>
                    <a:pt x="1000153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000153" cy="186054"/>
            </a:xfrm>
            <a:prstGeom prst="rect">
              <a:avLst/>
            </a:prstGeom>
          </p:spPr>
          <p:txBody>
            <a:bodyPr lIns="108539" tIns="108539" rIns="108539" bIns="108539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13984" y="1106174"/>
            <a:ext cx="12811470" cy="57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74"/>
              </a:lnSpc>
              <a:spcBef>
                <a:spcPct val="0"/>
              </a:spcBef>
            </a:pPr>
            <a:r>
              <a:rPr lang="en-US" sz="4331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Current Facilities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3005" y="2251378"/>
            <a:ext cx="15423708" cy="87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4"/>
              </a:lnSpc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The City of College Station’s Parks and Recreation Department is an award-winning agency, offering extensive recreational programs, events, parks, and facilities.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8222A4-0E9E-2B92-8A1C-317DDCBF7F58}"/>
              </a:ext>
            </a:extLst>
          </p:cNvPr>
          <p:cNvGrpSpPr/>
          <p:nvPr/>
        </p:nvGrpSpPr>
        <p:grpSpPr>
          <a:xfrm>
            <a:off x="2051384" y="4243499"/>
            <a:ext cx="4426518" cy="1120210"/>
            <a:chOff x="2051384" y="4277037"/>
            <a:chExt cx="4426518" cy="1120210"/>
          </a:xfrm>
        </p:grpSpPr>
        <p:sp>
          <p:nvSpPr>
            <p:cNvPr id="11" name="TextBox 11"/>
            <p:cNvSpPr txBox="1"/>
            <p:nvPr/>
          </p:nvSpPr>
          <p:spPr>
            <a:xfrm>
              <a:off x="3782120" y="4337210"/>
              <a:ext cx="2695782" cy="810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25"/>
                </a:lnSpc>
                <a:spcBef>
                  <a:spcPct val="0"/>
                </a:spcBef>
              </a:pPr>
              <a:r>
                <a:rPr lang="en-US" sz="3095" dirty="0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Developed Parks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51384" y="4277037"/>
              <a:ext cx="1372246" cy="1120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527"/>
                </a:lnSpc>
                <a:spcBef>
                  <a:spcPct val="0"/>
                </a:spcBef>
              </a:pPr>
              <a:r>
                <a:rPr lang="en-US" sz="8442" u="none" strike="noStrike" dirty="0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56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E6B05D-7EEB-4AE2-9092-B26A47946E19}"/>
              </a:ext>
            </a:extLst>
          </p:cNvPr>
          <p:cNvGrpSpPr/>
          <p:nvPr/>
        </p:nvGrpSpPr>
        <p:grpSpPr>
          <a:xfrm>
            <a:off x="7538468" y="4194780"/>
            <a:ext cx="3116767" cy="1217649"/>
            <a:chOff x="7465718" y="4196577"/>
            <a:chExt cx="3116767" cy="1217649"/>
          </a:xfrm>
        </p:grpSpPr>
        <p:sp>
          <p:nvSpPr>
            <p:cNvPr id="14" name="TextBox 14"/>
            <p:cNvSpPr txBox="1"/>
            <p:nvPr/>
          </p:nvSpPr>
          <p:spPr>
            <a:xfrm>
              <a:off x="8528871" y="4262325"/>
              <a:ext cx="2053614" cy="8797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12"/>
                </a:lnSpc>
                <a:spcBef>
                  <a:spcPct val="0"/>
                </a:spcBef>
              </a:pPr>
              <a:r>
                <a:rPr lang="en-US" sz="3378" dirty="0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Splash Pads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65718" y="4196577"/>
              <a:ext cx="1063153" cy="1217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307"/>
                </a:lnSpc>
                <a:spcBef>
                  <a:spcPct val="0"/>
                </a:spcBef>
              </a:pPr>
              <a:r>
                <a:rPr lang="en-US" sz="9215" dirty="0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2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BE699A1-C956-58B3-1A0C-C317AE450CE6}"/>
              </a:ext>
            </a:extLst>
          </p:cNvPr>
          <p:cNvGrpSpPr/>
          <p:nvPr/>
        </p:nvGrpSpPr>
        <p:grpSpPr>
          <a:xfrm>
            <a:off x="11715801" y="4230494"/>
            <a:ext cx="3013540" cy="1146220"/>
            <a:chOff x="11715801" y="4192982"/>
            <a:chExt cx="3013540" cy="1146220"/>
          </a:xfrm>
        </p:grpSpPr>
        <p:sp>
          <p:nvSpPr>
            <p:cNvPr id="17" name="TextBox 17"/>
            <p:cNvSpPr txBox="1"/>
            <p:nvPr/>
          </p:nvSpPr>
          <p:spPr>
            <a:xfrm>
              <a:off x="12809488" y="4312473"/>
              <a:ext cx="1919853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89"/>
                </a:lnSpc>
                <a:spcBef>
                  <a:spcPct val="0"/>
                </a:spcBef>
              </a:pPr>
              <a:r>
                <a:rPr lang="en-US" sz="3158" dirty="0" err="1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OutdoorPools</a:t>
              </a:r>
              <a:endParaRPr lang="en-US" sz="3158" dirty="0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715801" y="4192982"/>
              <a:ext cx="993905" cy="1146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01"/>
                </a:lnSpc>
                <a:spcBef>
                  <a:spcPct val="0"/>
                </a:spcBef>
              </a:pPr>
              <a:r>
                <a:rPr lang="en-US" sz="8615" dirty="0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2 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7134972" y="867663"/>
            <a:ext cx="2484909" cy="1036486"/>
          </a:xfrm>
          <a:custGeom>
            <a:avLst/>
            <a:gdLst/>
            <a:ahLst/>
            <a:cxnLst/>
            <a:rect l="l" t="t" r="r" b="b"/>
            <a:pathLst>
              <a:path w="2484909" h="1036486">
                <a:moveTo>
                  <a:pt x="0" y="0"/>
                </a:moveTo>
                <a:lnTo>
                  <a:pt x="2484909" y="0"/>
                </a:lnTo>
                <a:lnTo>
                  <a:pt x="2484909" y="1036487"/>
                </a:lnTo>
                <a:lnTo>
                  <a:pt x="0" y="10364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2809489" y="6349079"/>
            <a:ext cx="4411712" cy="590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292"/>
              </a:lnSpc>
              <a:spcBef>
                <a:spcPct val="0"/>
              </a:spcBef>
            </a:pPr>
            <a:r>
              <a:rPr lang="en-US" sz="2269" u="none" strike="noStrike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Bob and Wanda Meyer Senior &amp; Community Center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49870" y="6338005"/>
            <a:ext cx="7006668" cy="320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0"/>
              </a:lnSpc>
              <a:spcBef>
                <a:spcPct val="0"/>
              </a:spcBef>
            </a:pPr>
            <a:r>
              <a:rPr lang="en-US" sz="2425" u="none" strike="noStrike" dirty="0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Southwood Community Center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09488" y="7110086"/>
            <a:ext cx="4275929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1735" lvl="1" indent="-180867" algn="l">
              <a:lnSpc>
                <a:spcPts val="1977"/>
              </a:lnSpc>
              <a:buFont typeface="Arial"/>
              <a:buChar char="•"/>
            </a:pPr>
            <a:r>
              <a:rPr lang="en-US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Space for seniors to socialize </a:t>
            </a:r>
          </a:p>
          <a:p>
            <a:pPr marL="361735" lvl="1" indent="-180867" algn="l">
              <a:lnSpc>
                <a:spcPts val="1977"/>
              </a:lnSpc>
              <a:buFont typeface="Arial"/>
              <a:buChar char="•"/>
            </a:pPr>
            <a:r>
              <a:rPr lang="en-US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Active and passive activities</a:t>
            </a:r>
          </a:p>
          <a:p>
            <a:pPr marL="361735" lvl="1" indent="-180867" algn="l">
              <a:lnSpc>
                <a:spcPts val="1977"/>
              </a:lnSpc>
              <a:buFont typeface="Arial"/>
              <a:buChar char="•"/>
            </a:pPr>
            <a:r>
              <a:rPr lang="en-US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3 multipurpose rooms</a:t>
            </a:r>
          </a:p>
          <a:p>
            <a:pPr marL="361735" lvl="1" indent="-180867" algn="l">
              <a:lnSpc>
                <a:spcPts val="1977"/>
              </a:lnSpc>
              <a:buFont typeface="Arial"/>
              <a:buChar char="•"/>
            </a:pPr>
            <a:r>
              <a:rPr lang="en-US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Arts and crafts room</a:t>
            </a:r>
          </a:p>
          <a:p>
            <a:pPr algn="l">
              <a:lnSpc>
                <a:spcPts val="1977"/>
              </a:lnSpc>
            </a:pPr>
            <a:endParaRPr lang="en-US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40488" y="6338005"/>
            <a:ext cx="7099584" cy="311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0"/>
              </a:lnSpc>
              <a:spcBef>
                <a:spcPct val="0"/>
              </a:spcBef>
            </a:pPr>
            <a:r>
              <a:rPr lang="en-US" sz="2425">
                <a:solidFill>
                  <a:srgbClr val="223E92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Lincoln Recreation Center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0488" y="6763308"/>
            <a:ext cx="3671749" cy="167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5387" lvl="1" indent="-202694" algn="l">
              <a:lnSpc>
                <a:spcPts val="2215"/>
              </a:lnSpc>
              <a:buFont typeface="Arial"/>
              <a:buChar char="•"/>
            </a:pPr>
            <a:r>
              <a:rPr lang="en-US" sz="1877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Two gymnasiums</a:t>
            </a:r>
          </a:p>
          <a:p>
            <a:pPr marL="405387" lvl="1" indent="-202694" algn="l">
              <a:lnSpc>
                <a:spcPts val="2215"/>
              </a:lnSpc>
              <a:buFont typeface="Arial"/>
              <a:buChar char="•"/>
            </a:pPr>
            <a:r>
              <a:rPr lang="en-US" sz="1877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Game Room</a:t>
            </a:r>
          </a:p>
          <a:p>
            <a:pPr marL="405387" lvl="1" indent="-202694" algn="l">
              <a:lnSpc>
                <a:spcPts val="2215"/>
              </a:lnSpc>
              <a:buFont typeface="Arial"/>
              <a:buChar char="•"/>
            </a:pPr>
            <a:r>
              <a:rPr lang="en-US" sz="1877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Fitness Room</a:t>
            </a:r>
          </a:p>
          <a:p>
            <a:pPr marL="405387" lvl="1" indent="-202694" algn="l">
              <a:lnSpc>
                <a:spcPts val="2215"/>
              </a:lnSpc>
              <a:buFont typeface="Arial"/>
              <a:buChar char="•"/>
            </a:pPr>
            <a:r>
              <a:rPr lang="en-US" sz="1877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Multipurpose rooms</a:t>
            </a:r>
          </a:p>
          <a:p>
            <a:pPr marL="405387" lvl="1" indent="-202694" algn="l">
              <a:lnSpc>
                <a:spcPts val="2215"/>
              </a:lnSpc>
              <a:buFont typeface="Arial"/>
              <a:buChar char="•"/>
            </a:pPr>
            <a:r>
              <a:rPr lang="en-US" sz="1877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Splash pad</a:t>
            </a:r>
          </a:p>
          <a:p>
            <a:pPr marL="405387" lvl="1" indent="-202694" algn="l">
              <a:lnSpc>
                <a:spcPts val="2215"/>
              </a:lnSpc>
              <a:buFont typeface="Arial"/>
              <a:buChar char="•"/>
            </a:pPr>
            <a:r>
              <a:rPr lang="en-US" sz="1877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13,000 ft. pavlion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60489" y="6851346"/>
            <a:ext cx="4745498" cy="110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1459" lvl="1" indent="-200730" algn="l">
              <a:lnSpc>
                <a:spcPts val="2194"/>
              </a:lnSpc>
              <a:buFont typeface="Arial"/>
              <a:buChar char="•"/>
            </a:pPr>
            <a:r>
              <a:rPr lang="en-US" sz="1859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4,700 square-foot facility</a:t>
            </a:r>
          </a:p>
          <a:p>
            <a:pPr marL="401459" lvl="1" indent="-200730" algn="l">
              <a:lnSpc>
                <a:spcPts val="2194"/>
              </a:lnSpc>
              <a:buFont typeface="Arial"/>
              <a:buChar char="•"/>
            </a:pPr>
            <a:r>
              <a:rPr lang="en-US" sz="1859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meeting/party room</a:t>
            </a:r>
          </a:p>
          <a:p>
            <a:pPr marL="401459" lvl="1" indent="-200730" algn="l">
              <a:lnSpc>
                <a:spcPts val="2194"/>
              </a:lnSpc>
              <a:buFont typeface="Arial"/>
              <a:buChar char="•"/>
            </a:pPr>
            <a:r>
              <a:rPr lang="en-US" sz="1859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Access to amenities in Brian Bachmann Community Park</a:t>
            </a:r>
          </a:p>
        </p:txBody>
      </p:sp>
      <p:sp>
        <p:nvSpPr>
          <p:cNvPr id="32" name="Slide Number Placeholder 15">
            <a:extLst>
              <a:ext uri="{FF2B5EF4-FFF2-40B4-BE49-F238E27FC236}">
                <a16:creationId xmlns:a16="http://schemas.microsoft.com/office/drawing/2014/main" id="{5F7AEF47-414F-5DF4-D999-1F86C418C4FC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7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EF3FA87-6E75-3D57-3896-C6B84F8C5F32}"/>
              </a:ext>
            </a:extLst>
          </p:cNvPr>
          <p:cNvSpPr txBox="1"/>
          <p:nvPr/>
        </p:nvSpPr>
        <p:spPr>
          <a:xfrm>
            <a:off x="16609158" y="867663"/>
            <a:ext cx="53412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509346"/>
            <a:ext cx="12610647" cy="1185142"/>
            <a:chOff x="0" y="0"/>
            <a:chExt cx="1777028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77028" cy="167004"/>
            </a:xfrm>
            <a:custGeom>
              <a:avLst/>
              <a:gdLst/>
              <a:ahLst/>
              <a:cxnLst/>
              <a:rect l="l" t="t" r="r" b="b"/>
              <a:pathLst>
                <a:path w="1777028" h="167004">
                  <a:moveTo>
                    <a:pt x="0" y="0"/>
                  </a:moveTo>
                  <a:lnTo>
                    <a:pt x="1777028" y="0"/>
                  </a:lnTo>
                  <a:lnTo>
                    <a:pt x="1777028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777028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6974" y="916330"/>
            <a:ext cx="13314155" cy="593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46"/>
              </a:lnSpc>
              <a:spcBef>
                <a:spcPct val="0"/>
              </a:spcBef>
            </a:pPr>
            <a:r>
              <a:rPr lang="en-US" sz="4501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Benchmarking Review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7739" y="1981639"/>
            <a:ext cx="16250722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5"/>
              </a:lnSpc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Texas and similar benchmarked college communities’ median of 4.2 community centers suggests that the City of College Station provides fewer community centers or recreation than benchmarked parks and recreation agencies.</a:t>
            </a:r>
          </a:p>
          <a:p>
            <a:pPr algn="l">
              <a:lnSpc>
                <a:spcPts val="3245"/>
              </a:lnSpc>
            </a:pPr>
            <a:endParaRPr lang="en-US" sz="2750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82" y="5348659"/>
            <a:ext cx="4094158" cy="14988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817" y="5332700"/>
            <a:ext cx="4810061" cy="162210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06549" y="3614080"/>
            <a:ext cx="2950749" cy="88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Recreation Centers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50838" y="3626768"/>
            <a:ext cx="3473819" cy="889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Community </a:t>
            </a:r>
            <a:br>
              <a:rPr lang="en-US" sz="25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</a:br>
            <a:r>
              <a:rPr lang="en-US" sz="25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Centers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579" y="5169037"/>
            <a:ext cx="6202447" cy="185417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9918197" y="3572405"/>
            <a:ext cx="3346142" cy="88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Senior </a:t>
            </a:r>
            <a:br>
              <a:rPr lang="en-US" sz="25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</a:br>
            <a:r>
              <a:rPr lang="en-US" sz="25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Centers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3131" y="4762925"/>
            <a:ext cx="11075798" cy="2666396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2846965" y="3572404"/>
            <a:ext cx="2221827" cy="889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Teen Centers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282" y="6461385"/>
            <a:ext cx="4094158" cy="149885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5817" y="6445426"/>
            <a:ext cx="4810061" cy="162210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5579" y="6281763"/>
            <a:ext cx="6202447" cy="185417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23131" y="5875651"/>
            <a:ext cx="11075798" cy="266639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5282" y="7564978"/>
            <a:ext cx="4094158" cy="149885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75817" y="7549019"/>
            <a:ext cx="4810061" cy="162210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5579" y="7385356"/>
            <a:ext cx="6202447" cy="185417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023131" y="6979244"/>
            <a:ext cx="11075798" cy="2666396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77055" y="5858405"/>
            <a:ext cx="605877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682933" y="6963149"/>
            <a:ext cx="942989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01362" y="8073824"/>
            <a:ext cx="854494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2.3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40755" y="5931700"/>
            <a:ext cx="1168655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90445" y="7015346"/>
            <a:ext cx="647036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1.9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93768" y="8073824"/>
            <a:ext cx="750231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4.2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919661" y="5821140"/>
            <a:ext cx="675772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919661" y="7043478"/>
            <a:ext cx="675772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935772" y="8073824"/>
            <a:ext cx="631043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891172" y="5853024"/>
            <a:ext cx="554776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891171" y="7052612"/>
            <a:ext cx="936893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445948" y="8069343"/>
            <a:ext cx="794052" cy="438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1.7</a:t>
            </a:r>
          </a:p>
        </p:txBody>
      </p:sp>
      <p:sp>
        <p:nvSpPr>
          <p:cNvPr id="39" name="Freeform 39"/>
          <p:cNvSpPr/>
          <p:nvPr/>
        </p:nvSpPr>
        <p:spPr>
          <a:xfrm>
            <a:off x="741901" y="5771658"/>
            <a:ext cx="805012" cy="772812"/>
          </a:xfrm>
          <a:custGeom>
            <a:avLst/>
            <a:gdLst/>
            <a:ahLst/>
            <a:cxnLst/>
            <a:rect l="l" t="t" r="r" b="b"/>
            <a:pathLst>
              <a:path w="805012" h="772812">
                <a:moveTo>
                  <a:pt x="0" y="0"/>
                </a:moveTo>
                <a:lnTo>
                  <a:pt x="805012" y="0"/>
                </a:lnTo>
                <a:lnTo>
                  <a:pt x="805012" y="772812"/>
                </a:lnTo>
                <a:lnTo>
                  <a:pt x="0" y="7728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607739" y="6964647"/>
            <a:ext cx="1073336" cy="662785"/>
          </a:xfrm>
          <a:custGeom>
            <a:avLst/>
            <a:gdLst/>
            <a:ahLst/>
            <a:cxnLst/>
            <a:rect l="l" t="t" r="r" b="b"/>
            <a:pathLst>
              <a:path w="1073336" h="662785">
                <a:moveTo>
                  <a:pt x="0" y="0"/>
                </a:moveTo>
                <a:lnTo>
                  <a:pt x="1073335" y="0"/>
                </a:lnTo>
                <a:lnTo>
                  <a:pt x="1073335" y="662784"/>
                </a:lnTo>
                <a:lnTo>
                  <a:pt x="0" y="662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775053" y="8049124"/>
            <a:ext cx="738707" cy="721162"/>
          </a:xfrm>
          <a:custGeom>
            <a:avLst/>
            <a:gdLst/>
            <a:ahLst/>
            <a:cxnLst/>
            <a:rect l="l" t="t" r="r" b="b"/>
            <a:pathLst>
              <a:path w="738707" h="721162">
                <a:moveTo>
                  <a:pt x="0" y="0"/>
                </a:moveTo>
                <a:lnTo>
                  <a:pt x="738707" y="0"/>
                </a:lnTo>
                <a:lnTo>
                  <a:pt x="738707" y="721162"/>
                </a:lnTo>
                <a:lnTo>
                  <a:pt x="0" y="72116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2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59316" y="4087019"/>
            <a:ext cx="6459978" cy="1844924"/>
          </a:xfrm>
          <a:prstGeom prst="rect">
            <a:avLst/>
          </a:prstGeom>
        </p:spPr>
      </p:pic>
      <p:sp>
        <p:nvSpPr>
          <p:cNvPr id="43" name="Freeform 43"/>
          <p:cNvSpPr/>
          <p:nvPr/>
        </p:nvSpPr>
        <p:spPr>
          <a:xfrm>
            <a:off x="741901" y="4774720"/>
            <a:ext cx="1125644" cy="469520"/>
          </a:xfrm>
          <a:custGeom>
            <a:avLst/>
            <a:gdLst/>
            <a:ahLst/>
            <a:cxnLst/>
            <a:rect l="l" t="t" r="r" b="b"/>
            <a:pathLst>
              <a:path w="1125644" h="469520">
                <a:moveTo>
                  <a:pt x="0" y="0"/>
                </a:moveTo>
                <a:lnTo>
                  <a:pt x="1125644" y="0"/>
                </a:lnTo>
                <a:lnTo>
                  <a:pt x="1125644" y="469520"/>
                </a:lnTo>
                <a:lnTo>
                  <a:pt x="0" y="469520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52300" y="4143783"/>
            <a:ext cx="6459978" cy="1844924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424118" y="4096153"/>
            <a:ext cx="6459978" cy="1844924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3035470" y="4810379"/>
            <a:ext cx="515119" cy="4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705997" y="4810379"/>
            <a:ext cx="515119" cy="4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894187" y="4827159"/>
            <a:ext cx="515119" cy="43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4"/>
              </a:lnSpc>
              <a:spcBef>
                <a:spcPct val="0"/>
              </a:spcBef>
            </a:pPr>
            <a:r>
              <a:rPr lang="en-US" sz="258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1.0</a:t>
            </a:r>
          </a:p>
        </p:txBody>
      </p:sp>
      <p:sp>
        <p:nvSpPr>
          <p:cNvPr id="52" name="Slide Number Placeholder 15">
            <a:extLst>
              <a:ext uri="{FF2B5EF4-FFF2-40B4-BE49-F238E27FC236}">
                <a16:creationId xmlns:a16="http://schemas.microsoft.com/office/drawing/2014/main" id="{22A8B6C7-77E1-DBEF-0176-3FC5C7EFB5BC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8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051B8A2-D2E7-C625-1E4F-D0BCCD5D7578}"/>
              </a:ext>
            </a:extLst>
          </p:cNvPr>
          <p:cNvSpPr txBox="1"/>
          <p:nvPr/>
        </p:nvSpPr>
        <p:spPr>
          <a:xfrm>
            <a:off x="16609158" y="867663"/>
            <a:ext cx="53412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031F5C-8230-6D9D-E459-1FF98D4498DC}"/>
              </a:ext>
            </a:extLst>
          </p:cNvPr>
          <p:cNvSpPr txBox="1"/>
          <p:nvPr/>
        </p:nvSpPr>
        <p:spPr>
          <a:xfrm>
            <a:off x="517023" y="9203608"/>
            <a:ext cx="9401174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287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Market Analysis Report, Page 1</a:t>
            </a:r>
            <a:r>
              <a:rPr lang="en-US" sz="2800" b="1" i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782" y="9824455"/>
            <a:ext cx="18626705" cy="462545"/>
            <a:chOff x="0" y="0"/>
            <a:chExt cx="6348681" cy="15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48681" cy="157653"/>
            </a:xfrm>
            <a:custGeom>
              <a:avLst/>
              <a:gdLst/>
              <a:ahLst/>
              <a:cxnLst/>
              <a:rect l="l" t="t" r="r" b="b"/>
              <a:pathLst>
                <a:path w="6348681" h="157653">
                  <a:moveTo>
                    <a:pt x="0" y="0"/>
                  </a:moveTo>
                  <a:lnTo>
                    <a:pt x="6348681" y="0"/>
                  </a:lnTo>
                  <a:lnTo>
                    <a:pt x="6348681" y="157653"/>
                  </a:lnTo>
                  <a:lnTo>
                    <a:pt x="0" y="157653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348681" cy="176703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49167" y="10240000"/>
            <a:ext cx="538886" cy="4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"/>
              </a:lnSpc>
            </a:pPr>
            <a:r>
              <a:rPr lang="en-US" sz="260" spc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ETC Institute (2024)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116460" y="471305"/>
            <a:ext cx="6783476" cy="1278994"/>
            <a:chOff x="0" y="0"/>
            <a:chExt cx="970013" cy="1670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70013" cy="167004"/>
            </a:xfrm>
            <a:custGeom>
              <a:avLst/>
              <a:gdLst/>
              <a:ahLst/>
              <a:cxnLst/>
              <a:rect l="l" t="t" r="r" b="b"/>
              <a:pathLst>
                <a:path w="970013" h="167004">
                  <a:moveTo>
                    <a:pt x="0" y="0"/>
                  </a:moveTo>
                  <a:lnTo>
                    <a:pt x="970013" y="0"/>
                  </a:lnTo>
                  <a:lnTo>
                    <a:pt x="970013" y="167004"/>
                  </a:lnTo>
                  <a:lnTo>
                    <a:pt x="0" y="167004"/>
                  </a:lnTo>
                  <a:close/>
                </a:path>
              </a:pathLst>
            </a:custGeom>
            <a:solidFill>
              <a:srgbClr val="223E92"/>
            </a:solidFill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970013" cy="186054"/>
            </a:xfrm>
            <a:prstGeom prst="rect">
              <a:avLst/>
            </a:prstGeom>
          </p:spPr>
          <p:txBody>
            <a:bodyPr lIns="51955" tIns="51955" rIns="51955" bIns="51955" rtlCol="0" anchor="ctr"/>
            <a:lstStyle/>
            <a:p>
              <a:pPr algn="ctr">
                <a:lnSpc>
                  <a:spcPts val="1455"/>
                </a:lnSpc>
              </a:pPr>
              <a:endParaRPr sz="14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02220" y="831656"/>
            <a:ext cx="6364104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84"/>
              </a:lnSpc>
              <a:spcBef>
                <a:spcPct val="0"/>
              </a:spcBef>
            </a:pPr>
            <a:r>
              <a:rPr lang="en-US" sz="4400">
                <a:solidFill>
                  <a:srgbClr val="FBFCF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Similar Providers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7205" y="2143858"/>
            <a:ext cx="15572116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7"/>
              </a:lnSpc>
            </a:pPr>
            <a:r>
              <a:rPr lang="en-US" sz="2800" dirty="0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To be competitive and fill market gaps, a new center might focus on offering unique or underserved services, or alternatively, look for synergies with niche facilities to offer a range of programs.</a:t>
            </a:r>
          </a:p>
          <a:p>
            <a:pPr algn="l">
              <a:lnSpc>
                <a:spcPts val="3487"/>
              </a:lnSpc>
            </a:pPr>
            <a:endParaRPr lang="en-US" sz="2955" dirty="0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4838419" y="3810335"/>
            <a:ext cx="4941892" cy="1067280"/>
            <a:chOff x="0" y="0"/>
            <a:chExt cx="6589190" cy="1423040"/>
          </a:xfrm>
        </p:grpSpPr>
        <p:sp>
          <p:nvSpPr>
            <p:cNvPr id="13" name="TextBox 13"/>
            <p:cNvSpPr txBox="1"/>
            <p:nvPr/>
          </p:nvSpPr>
          <p:spPr>
            <a:xfrm>
              <a:off x="2664748" y="279246"/>
              <a:ext cx="3924442" cy="912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21"/>
                </a:lnSpc>
                <a:spcBef>
                  <a:spcPct val="0"/>
                </a:spcBef>
              </a:pPr>
              <a:r>
                <a:rPr lang="en-US" sz="2595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niche providers in the area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23825"/>
              <a:ext cx="4876259" cy="1299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151"/>
                </a:lnSpc>
                <a:spcBef>
                  <a:spcPct val="0"/>
                </a:spcBef>
              </a:pPr>
              <a:r>
                <a:rPr lang="en-US" sz="7080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30+ 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53260" y="714322"/>
              <a:ext cx="438676" cy="438676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313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108601" tIns="108601" rIns="108601" bIns="108601" rtlCol="0" anchor="ctr"/>
              <a:lstStyle/>
              <a:p>
                <a:pPr algn="ctr">
                  <a:lnSpc>
                    <a:spcPts val="1455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802220" y="3850464"/>
            <a:ext cx="3839704" cy="1067280"/>
            <a:chOff x="0" y="0"/>
            <a:chExt cx="5119605" cy="1423040"/>
          </a:xfrm>
        </p:grpSpPr>
        <p:sp>
          <p:nvSpPr>
            <p:cNvPr id="19" name="TextBox 19"/>
            <p:cNvSpPr txBox="1"/>
            <p:nvPr/>
          </p:nvSpPr>
          <p:spPr>
            <a:xfrm>
              <a:off x="1753035" y="47625"/>
              <a:ext cx="3366570" cy="1350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21"/>
                </a:lnSpc>
                <a:spcBef>
                  <a:spcPct val="0"/>
                </a:spcBef>
              </a:pPr>
              <a:r>
                <a:rPr lang="en-US" sz="2595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multi-service similar facilities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23825"/>
              <a:ext cx="2282611" cy="12992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151"/>
                </a:lnSpc>
                <a:spcBef>
                  <a:spcPct val="0"/>
                </a:spcBef>
              </a:pPr>
              <a:r>
                <a:rPr lang="en-US" sz="7080">
                  <a:solidFill>
                    <a:srgbClr val="223E92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8+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27388" y="5332000"/>
            <a:ext cx="8738441" cy="364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5629" lvl="1" indent="-282815" algn="l">
              <a:lnSpc>
                <a:spcPts val="3091"/>
              </a:lnSpc>
              <a:buFont typeface="Arial"/>
              <a:buChar char="•"/>
            </a:pPr>
            <a:r>
              <a:rPr lang="en-US" sz="2619" u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Legends Event Center</a:t>
            </a:r>
          </a:p>
          <a:p>
            <a:pPr marL="565629" lvl="1" indent="-282815" algn="l">
              <a:lnSpc>
                <a:spcPts val="3091"/>
              </a:lnSpc>
              <a:buFont typeface="Arial"/>
              <a:buChar char="•"/>
            </a:pPr>
            <a:r>
              <a:rPr lang="en-US" sz="2619" u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Lincoln Recreation Center*</a:t>
            </a:r>
          </a:p>
          <a:p>
            <a:pPr marL="565629" lvl="1" indent="-282815" algn="l">
              <a:lnSpc>
                <a:spcPts val="3091"/>
              </a:lnSpc>
              <a:buFont typeface="Arial"/>
              <a:buChar char="•"/>
            </a:pPr>
            <a:r>
              <a:rPr lang="en-US" sz="2619" u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Meyer Senior and Community Center*</a:t>
            </a:r>
          </a:p>
          <a:p>
            <a:pPr marL="565629" lvl="1" indent="-282815" algn="l">
              <a:lnSpc>
                <a:spcPts val="3091"/>
              </a:lnSpc>
              <a:buFont typeface="Arial"/>
              <a:buChar char="•"/>
            </a:pPr>
            <a:r>
              <a:rPr lang="en-US" sz="2619" u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Neal Recreation Center</a:t>
            </a:r>
          </a:p>
          <a:p>
            <a:pPr marL="565629" lvl="1" indent="-282815" algn="l">
              <a:lnSpc>
                <a:spcPts val="3091"/>
              </a:lnSpc>
              <a:buFont typeface="Arial"/>
              <a:buChar char="•"/>
            </a:pPr>
            <a:r>
              <a:rPr lang="en-US" sz="2619" u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Powersports</a:t>
            </a:r>
          </a:p>
          <a:p>
            <a:pPr marL="565629" lvl="1" indent="-282815" algn="l">
              <a:lnSpc>
                <a:spcPts val="3091"/>
              </a:lnSpc>
              <a:buFont typeface="Arial"/>
              <a:buChar char="•"/>
            </a:pPr>
            <a:r>
              <a:rPr lang="en-US" sz="2619" u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Southwood Community Center*</a:t>
            </a:r>
          </a:p>
          <a:p>
            <a:pPr marL="565629" lvl="1" indent="-282815" algn="l">
              <a:lnSpc>
                <a:spcPts val="3091"/>
              </a:lnSpc>
              <a:buFont typeface="Arial"/>
              <a:buChar char="•"/>
            </a:pPr>
            <a:r>
              <a:rPr lang="en-US" sz="2619" u="none" strike="noStrike">
                <a:solidFill>
                  <a:srgbClr val="231F20"/>
                </a:solidFill>
                <a:latin typeface="Montserrat"/>
                <a:ea typeface="Montserrat"/>
                <a:cs typeface="Montserrat"/>
                <a:sym typeface="Montserrat"/>
              </a:rPr>
              <a:t>Texas A&amp;M Student Recreation Center </a:t>
            </a:r>
          </a:p>
          <a:p>
            <a:pPr algn="l">
              <a:lnSpc>
                <a:spcPts val="3091"/>
              </a:lnSpc>
            </a:pPr>
            <a:endParaRPr lang="en-US" sz="2619" u="none" strike="noStrike">
              <a:solidFill>
                <a:srgbClr val="231F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1843"/>
              </a:lnSpc>
            </a:pPr>
            <a:r>
              <a:rPr lang="en-US" sz="1562" u="none" strike="noStrike">
                <a:solidFill>
                  <a:srgbClr val="223E92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lang="en-US" sz="1562" u="none" strike="noStrike">
                <a:solidFill>
                  <a:srgbClr val="223E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City of College Station facility</a:t>
            </a:r>
          </a:p>
          <a:p>
            <a:pPr algn="l">
              <a:lnSpc>
                <a:spcPts val="3091"/>
              </a:lnSpc>
            </a:pPr>
            <a:endParaRPr lang="en-US" sz="1562" u="none" strike="noStrike">
              <a:solidFill>
                <a:srgbClr val="223E92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0437536" y="3436591"/>
            <a:ext cx="7000825" cy="5926790"/>
          </a:xfrm>
          <a:custGeom>
            <a:avLst/>
            <a:gdLst/>
            <a:ahLst/>
            <a:cxnLst/>
            <a:rect l="l" t="t" r="r" b="b"/>
            <a:pathLst>
              <a:path w="7000825" h="5926790">
                <a:moveTo>
                  <a:pt x="0" y="0"/>
                </a:moveTo>
                <a:lnTo>
                  <a:pt x="7000825" y="0"/>
                </a:lnTo>
                <a:lnTo>
                  <a:pt x="7000825" y="5926790"/>
                </a:lnTo>
                <a:lnTo>
                  <a:pt x="0" y="59267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3786233" y="4521666"/>
            <a:ext cx="396078" cy="39607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8BB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108601" tIns="108601" rIns="108601" bIns="108601" rtlCol="0" anchor="ctr"/>
            <a:lstStyle/>
            <a:p>
              <a:pPr algn="ctr">
                <a:lnSpc>
                  <a:spcPts val="1455"/>
                </a:lnSpc>
              </a:pPr>
              <a:endParaRPr/>
            </a:p>
          </p:txBody>
        </p:sp>
      </p:grpSp>
      <p:sp>
        <p:nvSpPr>
          <p:cNvPr id="28" name="Slide Number Placeholder 15">
            <a:extLst>
              <a:ext uri="{FF2B5EF4-FFF2-40B4-BE49-F238E27FC236}">
                <a16:creationId xmlns:a16="http://schemas.microsoft.com/office/drawing/2014/main" id="{4435B861-59EA-4A46-1FC8-1EFB793EED99}"/>
              </a:ext>
            </a:extLst>
          </p:cNvPr>
          <p:cNvSpPr txBox="1">
            <a:spLocks/>
          </p:cNvSpPr>
          <p:nvPr/>
        </p:nvSpPr>
        <p:spPr>
          <a:xfrm>
            <a:off x="15996139" y="9867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2400" smtClean="0">
                <a:solidFill>
                  <a:schemeClr val="bg1"/>
                </a:solidFill>
              </a:rPr>
              <a:pPr/>
              <a:t>9</a:t>
            </a:fld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5651DF-AD45-D495-AD1B-8C2AE43A1D68}"/>
              </a:ext>
            </a:extLst>
          </p:cNvPr>
          <p:cNvSpPr txBox="1"/>
          <p:nvPr/>
        </p:nvSpPr>
        <p:spPr>
          <a:xfrm>
            <a:off x="16609158" y="867663"/>
            <a:ext cx="53412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457200"/>
            <a:r>
              <a:rPr lang="en-US" sz="45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8D4119-7D03-C3D1-5E96-6DD70ED917EF}"/>
              </a:ext>
            </a:extLst>
          </p:cNvPr>
          <p:cNvSpPr txBox="1"/>
          <p:nvPr/>
        </p:nvSpPr>
        <p:spPr>
          <a:xfrm>
            <a:off x="485774" y="9056649"/>
            <a:ext cx="9401174" cy="464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ts val="2878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Market Analysis Report, Page 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952</Words>
  <Application>Microsoft Office PowerPoint</Application>
  <PresentationFormat>Custom</PresentationFormat>
  <Paragraphs>205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Symbol</vt:lpstr>
      <vt:lpstr>Calibri</vt:lpstr>
      <vt:lpstr>Poppins</vt:lpstr>
      <vt:lpstr>Courier New</vt:lpstr>
      <vt:lpstr>Montserrat Medium</vt:lpstr>
      <vt:lpstr>Arial</vt:lpstr>
      <vt:lpstr>Montserrat Bold</vt:lpstr>
      <vt:lpstr>Montserrat</vt:lpstr>
      <vt:lpstr>Montserrat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Station (Presentation)</dc:title>
  <dc:creator>Stephen Springs</dc:creator>
  <cp:lastModifiedBy>Lisa Paradis</cp:lastModifiedBy>
  <cp:revision>7</cp:revision>
  <dcterms:created xsi:type="dcterms:W3CDTF">2006-08-16T00:00:00Z</dcterms:created>
  <dcterms:modified xsi:type="dcterms:W3CDTF">2024-08-21T18:30:35Z</dcterms:modified>
  <dc:identifier>DAGOBH3A-xI</dc:identifier>
</cp:coreProperties>
</file>